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3" r:id="rId6"/>
    <p:sldMasterId id="2147484472" r:id="rId7"/>
    <p:sldMasterId id="2147484486" r:id="rId8"/>
  </p:sldMasterIdLst>
  <p:notesMasterIdLst>
    <p:notesMasterId r:id="rId16"/>
  </p:notesMasterIdLst>
  <p:handoutMasterIdLst>
    <p:handoutMasterId r:id="rId17"/>
  </p:handoutMasterIdLst>
  <p:sldIdLst>
    <p:sldId id="1552" r:id="rId9"/>
    <p:sldId id="1553" r:id="rId10"/>
    <p:sldId id="1555" r:id="rId11"/>
    <p:sldId id="1541" r:id="rId12"/>
    <p:sldId id="1554" r:id="rId13"/>
    <p:sldId id="1539" r:id="rId14"/>
    <p:sldId id="1507"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mbda Streaming: OS Vs Azure" id="{E1C8FB21-FF75-44A0-8090-B2FB240B014B}">
          <p14:sldIdLst>
            <p14:sldId id="1552"/>
            <p14:sldId id="1553"/>
            <p14:sldId id="1555"/>
          </p14:sldIdLst>
        </p14:section>
        <p14:section name="Open Source Streaming" id="{772BB529-85C0-4BB7-A1D2-0C0E274859D4}">
          <p14:sldIdLst>
            <p14:sldId id="1541"/>
          </p14:sldIdLst>
        </p14:section>
        <p14:section name="Azure Hybrid Streaming" id="{2ABEDEE9-ADD5-47B4-97CA-52CAAC043F3F}">
          <p14:sldIdLst>
            <p14:sldId id="1554"/>
          </p14:sldIdLst>
        </p14:section>
        <p14:section name="Superior Azure Reliability" id="{DA224FA7-B6E3-438F-B558-38132145E0F3}">
          <p14:sldIdLst>
            <p14:sldId id="1539"/>
            <p14:sldId id="150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AC"/>
    <a:srgbClr val="1CB6DA"/>
    <a:srgbClr val="353535"/>
    <a:srgbClr val="00B294"/>
    <a:srgbClr val="282828"/>
    <a:srgbClr val="000000"/>
    <a:srgbClr val="FF8C00"/>
    <a:srgbClr val="525252"/>
    <a:srgbClr val="00BCF2"/>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89726" autoAdjust="0"/>
  </p:normalViewPr>
  <p:slideViewPr>
    <p:cSldViewPr>
      <p:cViewPr varScale="1">
        <p:scale>
          <a:sx n="110" d="100"/>
          <a:sy n="110" d="100"/>
        </p:scale>
        <p:origin x="428" y="5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notesViewPr>
    <p:cSldViewPr showGuides="1">
      <p:cViewPr varScale="1">
        <p:scale>
          <a:sx n="60" d="100"/>
          <a:sy n="60" d="100"/>
        </p:scale>
        <p:origin x="2237"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5.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2.xml"/><Relationship Id="rId12" Type="http://schemas.openxmlformats.org/officeDocument/2006/relationships/slide" Target="slides/slide4.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5" Type="http://schemas.openxmlformats.org/officeDocument/2006/relationships/customXml" Target="../customXml/item5.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8/10/2017 2:25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8/10/2017 2:24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8/10/2017 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855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Footer Placeholder 3"/>
          <p:cNvSpPr>
            <a:spLocks noGrp="1"/>
          </p:cNvSpPr>
          <p:nvPr>
            <p:ph type="ftr" sz="quarter" idx="10"/>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Segoe UI" pitchFamily="34" charset="0"/>
              </a:rPr>
              <a:t>© 2015 Microsoft Corporation</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CFBB7B-29F3-4A9F-B039-645092B1B4E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351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8/10/2017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08797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How</a:t>
            </a:r>
            <a:r>
              <a:rPr lang="en-US" baseline="0" dirty="0"/>
              <a:t> does HDInsight address Enterprise level problems</a:t>
            </a:r>
          </a:p>
          <a:p>
            <a:endParaRPr lang="en-US" baseline="0" dirty="0"/>
          </a:p>
          <a:p>
            <a:pPr marL="228600" indent="-228600">
              <a:buAutoNum type="arabicPeriod"/>
            </a:pPr>
            <a:r>
              <a:rPr lang="en-US" baseline="0" dirty="0"/>
              <a:t>Monitoring </a:t>
            </a:r>
          </a:p>
          <a:p>
            <a:pPr marL="0" indent="0">
              <a:buNone/>
            </a:pPr>
            <a:r>
              <a:rPr lang="en-US" baseline="0" dirty="0"/>
              <a:t>OMS value prop</a:t>
            </a:r>
          </a:p>
          <a:p>
            <a:pPr marL="0" indent="0">
              <a:buNone/>
            </a:pPr>
            <a:endParaRPr lang="en-US" baseline="0" dirty="0"/>
          </a:p>
          <a:p>
            <a:endParaRPr lang="en-US" dirty="0"/>
          </a:p>
          <a:p>
            <a:r>
              <a:rPr lang="en-US" dirty="0"/>
              <a:t>EMPHASIZE</a:t>
            </a:r>
            <a:r>
              <a:rPr lang="en-US" baseline="0" dirty="0"/>
              <a:t> E2E</a:t>
            </a:r>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0A5BBA-DB2A-467E-A7D3-21FDD7D2B07F}" type="datetime8">
              <a:rPr kumimoji="0" lang="en-US" sz="1800" b="0" i="0" u="none" strike="noStrike" kern="0" cap="none" spc="0" normalizeH="0" baseline="0" noProof="0" smtClean="0">
                <a:ln>
                  <a:noFill/>
                </a:ln>
                <a:solidFill>
                  <a:sysClr val="windowText" lastClr="000000"/>
                </a:solidFill>
                <a:effectLst/>
                <a:uLnTx/>
                <a:uFillTx/>
              </a:rPr>
              <a:t>8/10/2017 2:24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112362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aseline="0" dirty="0"/>
          </a:p>
          <a:p>
            <a:endParaRPr lang="en-IN" baseline="0" dirty="0"/>
          </a:p>
          <a:p>
            <a:pPr marL="0" marR="0" indent="0" algn="l" defTabSz="931863"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Segoe UI Light" pitchFamily="34" charset="0"/>
                <a:ea typeface="MS PGothic" panose="020B0600070205080204" pitchFamily="34" charset="-128"/>
                <a:cs typeface="ＭＳ Ｐゴシック" charset="0"/>
              </a:rPr>
              <a:t>Cortana Analytics Suite delivers an end-to-end platform with integrated and comprehensive set of tools and services to help you build intelligent applications that let you easily take advantage of Advanced Analytics. </a:t>
            </a:r>
            <a:r>
              <a:rPr lang="en-IN" baseline="0" dirty="0"/>
              <a:t>Because these technologies offer managed services options, they are extremely cost-effective and rapidly deployable. Compared to legacy data management and data science options, they are extremely inexpensive. This opens the door for rapid development  cycles at a low risk &amp; low cost. Fraud Detection &amp; Personalization are examples of how these technologies can be deployed in financial services. </a:t>
            </a:r>
          </a:p>
          <a:p>
            <a:endParaRPr lang="en-US" sz="1200" kern="1200" dirty="0">
              <a:solidFill>
                <a:schemeClr val="tx1"/>
              </a:solidFill>
              <a:effectLst/>
              <a:latin typeface="Segoe UI Light" pitchFamily="34" charset="0"/>
              <a:ea typeface="MS PGothic" panose="020B0600070205080204" pitchFamily="34" charset="-128"/>
              <a:cs typeface="ＭＳ Ｐゴシック" charset="0"/>
            </a:endParaRPr>
          </a:p>
          <a:p>
            <a:endParaRPr lang="en-US" sz="1200" kern="1200" dirty="0">
              <a:solidFill>
                <a:schemeClr val="tx1"/>
              </a:solidFill>
              <a:effectLst/>
              <a:latin typeface="Segoe UI Light" pitchFamily="34" charset="0"/>
              <a:ea typeface="MS PGothic" panose="020B0600070205080204" pitchFamily="34" charset="-128"/>
              <a:cs typeface="ＭＳ Ｐゴシック" charset="0"/>
            </a:endParaRPr>
          </a:p>
          <a:p>
            <a:r>
              <a:rPr lang="en-US" sz="1200" kern="1200" dirty="0">
                <a:solidFill>
                  <a:schemeClr val="tx1"/>
                </a:solidFill>
                <a:effectLst/>
                <a:latin typeface="Segoe UI Light" pitchFamily="34" charset="0"/>
                <a:ea typeface="MS PGothic" panose="020B0600070205080204" pitchFamily="34" charset="-128"/>
                <a:cs typeface="ＭＳ Ｐゴシック" charset="0"/>
              </a:rPr>
              <a:t>First Cortana Analytics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a:t>
            </a:r>
            <a:r>
              <a:rPr lang="en-US" sz="1200" kern="1200" dirty="0" err="1">
                <a:solidFill>
                  <a:schemeClr val="tx1"/>
                </a:solidFill>
                <a:effectLst/>
                <a:latin typeface="Segoe UI Light" pitchFamily="34" charset="0"/>
                <a:ea typeface="MS PGothic" panose="020B0600070205080204" pitchFamily="34" charset="-128"/>
                <a:cs typeface="ＭＳ Ｐゴシック" charset="0"/>
              </a:rPr>
              <a:t>colums</a:t>
            </a:r>
            <a:r>
              <a:rPr lang="en-US" sz="1200" kern="1200" dirty="0">
                <a:solidFill>
                  <a:schemeClr val="tx1"/>
                </a:solidFill>
                <a:effectLst/>
                <a:latin typeface="Segoe UI Light" pitchFamily="34" charset="0"/>
                <a:ea typeface="MS PGothic" panose="020B0600070205080204" pitchFamily="34" charset="-128"/>
                <a:cs typeface="ＭＳ Ｐゴシック" charset="0"/>
              </a:rPr>
              <a:t> as dates vs. currency </a:t>
            </a:r>
            <a:r>
              <a:rPr lang="en-US" sz="1200" kern="1200" dirty="0" err="1">
                <a:solidFill>
                  <a:schemeClr val="tx1"/>
                </a:solidFill>
                <a:effectLst/>
                <a:latin typeface="Segoe UI Light" pitchFamily="34" charset="0"/>
                <a:ea typeface="MS PGothic" panose="020B0600070205080204" pitchFamily="34" charset="-128"/>
                <a:cs typeface="ＭＳ Ｐゴシック" charset="0"/>
              </a:rPr>
              <a:t>etc</a:t>
            </a:r>
            <a:r>
              <a:rPr lang="en-US" sz="1200" kern="1200" dirty="0">
                <a:solidFill>
                  <a:schemeClr val="tx1"/>
                </a:solidFill>
                <a:effectLst/>
                <a:latin typeface="Segoe UI Light" pitchFamily="34" charset="0"/>
                <a:ea typeface="MS PGothic" panose="020B0600070205080204" pitchFamily="34" charset="-128"/>
                <a:cs typeface="ＭＳ Ｐゴシック" charset="0"/>
              </a:rPr>
              <a:t>).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S PGothic" panose="020B0600070205080204" pitchFamily="34" charset="-128"/>
              <a:cs typeface="ＭＳ Ｐゴシック" charset="0"/>
            </a:endParaRPr>
          </a:p>
          <a:p>
            <a:r>
              <a:rPr lang="en-US" sz="1200" kern="1200" dirty="0">
                <a:solidFill>
                  <a:schemeClr val="tx1"/>
                </a:solidFill>
                <a:effectLst/>
                <a:latin typeface="Segoe UI Light" pitchFamily="34" charset="0"/>
                <a:ea typeface="MS PGothic" panose="020B0600070205080204" pitchFamily="34" charset="-128"/>
                <a:cs typeface="ＭＳ Ｐゴシック" charset="0"/>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S PGothic" panose="020B0600070205080204" pitchFamily="34" charset="-128"/>
              <a:cs typeface="ＭＳ Ｐゴシック" charset="0"/>
            </a:endParaRPr>
          </a:p>
          <a:p>
            <a:r>
              <a:rPr lang="en-US" sz="1200" kern="1200" dirty="0">
                <a:solidFill>
                  <a:schemeClr val="tx1"/>
                </a:solidFill>
                <a:effectLst/>
                <a:latin typeface="Segoe UI Light" pitchFamily="34" charset="0"/>
                <a:ea typeface="MS PGothic" panose="020B0600070205080204" pitchFamily="34" charset="-128"/>
                <a:cs typeface="ＭＳ Ｐゴシック" charset="0"/>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 to harness deep actionable</a:t>
            </a:r>
            <a:r>
              <a:rPr lang="en-US" sz="1200" kern="1200" baseline="0" dirty="0">
                <a:solidFill>
                  <a:schemeClr val="tx1"/>
                </a:solidFill>
                <a:effectLst/>
                <a:latin typeface="Segoe UI Light" pitchFamily="34" charset="0"/>
                <a:ea typeface="MS PGothic" panose="020B0600070205080204" pitchFamily="34" charset="-128"/>
                <a:cs typeface="ＭＳ Ｐゴシック" charset="0"/>
              </a:rPr>
              <a:t> insights</a:t>
            </a:r>
            <a:r>
              <a:rPr lang="en-US" sz="1200" kern="1200" dirty="0">
                <a:solidFill>
                  <a:schemeClr val="tx1"/>
                </a:solidFill>
                <a:effectLst/>
                <a:latin typeface="Segoe UI Light" pitchFamily="34" charset="0"/>
                <a:ea typeface="MS PGothic" panose="020B0600070205080204" pitchFamily="34" charset="-128"/>
                <a:cs typeface="ＭＳ Ｐゴシック" charset="0"/>
              </a:rPr>
              <a:t>.</a:t>
            </a:r>
          </a:p>
          <a:p>
            <a:endParaRPr lang="en-US" sz="1200" kern="1200" dirty="0">
              <a:solidFill>
                <a:schemeClr val="tx1"/>
              </a:solidFill>
              <a:effectLst/>
              <a:latin typeface="Segoe UI Light" pitchFamily="34" charset="0"/>
              <a:ea typeface="MS PGothic" panose="020B0600070205080204" pitchFamily="34" charset="-128"/>
              <a:cs typeface="ＭＳ Ｐゴシック" charset="0"/>
            </a:endParaRPr>
          </a:p>
          <a:p>
            <a:r>
              <a:rPr lang="en-US" sz="1200" kern="1200" dirty="0">
                <a:solidFill>
                  <a:schemeClr val="tx1"/>
                </a:solidFill>
                <a:effectLst/>
                <a:latin typeface="Segoe UI Light" pitchFamily="34" charset="0"/>
                <a:ea typeface="MS PGothic" panose="020B0600070205080204" pitchFamily="34" charset="-128"/>
                <a:cs typeface="ＭＳ Ｐゴシック" charset="0"/>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S PGothic" panose="020B0600070205080204" pitchFamily="34" charset="-128"/>
              <a:cs typeface="ＭＳ Ｐゴシック" charset="0"/>
            </a:endParaRPr>
          </a:p>
          <a:p>
            <a:r>
              <a:rPr lang="en-US" sz="1200" kern="1200" dirty="0">
                <a:solidFill>
                  <a:schemeClr val="tx1"/>
                </a:solidFill>
                <a:effectLst/>
                <a:latin typeface="Segoe UI Light" pitchFamily="34" charset="0"/>
                <a:ea typeface="MS PGothic" panose="020B0600070205080204" pitchFamily="34" charset="-128"/>
                <a:cs typeface="ＭＳ Ｐゴシック" charset="0"/>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a:p>
            <a:endParaRPr lang="en-US" dirty="0"/>
          </a:p>
          <a:p>
            <a:endParaRPr lang="en-IN" dirty="0"/>
          </a:p>
        </p:txBody>
      </p:sp>
      <p:sp>
        <p:nvSpPr>
          <p:cNvPr id="4" name="Slide Number Placeholder 3"/>
          <p:cNvSpPr>
            <a:spLocks noGrp="1"/>
          </p:cNvSpPr>
          <p:nvPr>
            <p:ph type="sldNum" sz="quarter" idx="10"/>
          </p:nvPr>
        </p:nvSpPr>
        <p:spPr/>
        <p:txBody>
          <a:bodyPr/>
          <a:lstStyle/>
          <a:p>
            <a:pPr>
              <a:defRPr/>
            </a:pPr>
            <a:fld id="{201F2B26-CF07-4E2A-A6D7-96B233C8EDA3}" type="slidenum">
              <a:rPr lang="en-US">
                <a:solidFill>
                  <a:srgbClr val="000000"/>
                </a:solidFill>
                <a:latin typeface="Segoe UI"/>
              </a:rPr>
              <a:pPr>
                <a:defRPr/>
              </a:pPr>
              <a:t>5</a:t>
            </a:fld>
            <a:endParaRPr lang="en-US" dirty="0">
              <a:solidFill>
                <a:srgbClr val="000000"/>
              </a:solidFill>
              <a:latin typeface="Segoe UI"/>
            </a:endParaRPr>
          </a:p>
        </p:txBody>
      </p:sp>
    </p:spTree>
    <p:extLst>
      <p:ext uri="{BB962C8B-B14F-4D97-AF65-F5344CB8AC3E}">
        <p14:creationId xmlns:p14="http://schemas.microsoft.com/office/powerpoint/2010/main" val="132057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SLIDES -- </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CFBD13-0CBA-4089-AB5B-2F28CD0D1877}" type="datetime8">
              <a:rPr lang="en-US" smtClean="0"/>
              <a:t>8/10/2017 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06421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8/10/2017 2:24 PM</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29779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image" Target="../media/image18.jp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7345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12193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9151898"/>
      </p:ext>
    </p:extLst>
  </p:cSld>
  <p:clrMapOvr>
    <a:masterClrMapping/>
  </p:clrMapOvr>
  <p:transition>
    <p:fade/>
  </p:transition>
  <p:extLst>
    <p:ext uri="{DCECCB84-F9BA-43D5-87BE-67443E8EF086}">
      <p15:sldGuideLst xmlns:p15="http://schemas.microsoft.com/office/powerpoint/2012/main">
        <p15:guide id="1" pos="391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152206113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62210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66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2"/>
            <a:ext cx="11887200" cy="2025170"/>
          </a:xfrm>
        </p:spPr>
        <p:txBody>
          <a:bodyPr/>
          <a:lstStyle>
            <a:lvl1pPr marL="0" indent="0">
              <a:buNone/>
              <a:defRPr>
                <a:solidFill>
                  <a:schemeClr val="tx1"/>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90116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 Title">
    <p:spTree>
      <p:nvGrpSpPr>
        <p:cNvPr id="1" name=""/>
        <p:cNvGrpSpPr/>
        <p:nvPr/>
      </p:nvGrpSpPr>
      <p:grpSpPr>
        <a:xfrm>
          <a:off x="0" y="0"/>
          <a:ext cx="0" cy="0"/>
          <a:chOff x="0" y="0"/>
          <a:chExt cx="0" cy="0"/>
        </a:xfrm>
      </p:grpSpPr>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lang="en-US"/>
              <a:t>MICROSOFT CONFIDENTIAL</a:t>
            </a:r>
            <a:endParaRPr dirty="0"/>
          </a:p>
        </p:txBody>
      </p:sp>
      <p:sp>
        <p:nvSpPr>
          <p:cNvPr id="5" name="Slide Number Placeholder 3"/>
          <p:cNvSpPr>
            <a:spLocks noGrp="1"/>
          </p:cNvSpPr>
          <p:nvPr>
            <p:ph type="sldNum" sz="quarter" idx="15"/>
          </p:nvPr>
        </p:nvSpPr>
        <p:spPr/>
        <p:txBody>
          <a:bodyPr/>
          <a:lstStyle>
            <a:lvl1pPr defTabSz="931863"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39988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4543016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357430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0034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03179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7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950"/>
                                        <p:tgtEl>
                                          <p:spTgt spid="12"/>
                                        </p:tgtEl>
                                      </p:cBhvr>
                                    </p:animEffect>
                                  </p:childTnLst>
                                </p:cTn>
                              </p:par>
                              <p:par>
                                <p:cTn id="29" presetID="63" presetClass="path" presetSubtype="0" decel="100000" fill="hold" grpId="1" nodeType="withEffect">
                                  <p:stCondLst>
                                    <p:cond delay="700"/>
                                  </p:stCondLst>
                                  <p:childTnLst>
                                    <p:animMotion origin="layout" path="M -0.01455 2.13345E-6 L 1.62369E-6 2.13345E-6 " pathEditMode="relative" rAng="0" ptsTypes="AA">
                                      <p:cBhvr>
                                        <p:cTn id="30" dur="950" fill="hold"/>
                                        <p:tgtEl>
                                          <p:spTgt spid="12"/>
                                        </p:tgtEl>
                                        <p:attrNameLst>
                                          <p:attrName>ppt_x</p:attrName>
                                          <p:attrName>ppt_y</p:attrName>
                                        </p:attrNameLst>
                                      </p:cBhvr>
                                      <p:rCtr x="728" y="0"/>
                                    </p:animMotion>
                                  </p:childTnLst>
                                </p:cTn>
                              </p:par>
                              <p:par>
                                <p:cTn id="31" presetID="6" presetClass="emph" presetSubtype="0" accel="100000" autoRev="1" fill="hold" grpId="2" nodeType="withEffect">
                                  <p:stCondLst>
                                    <p:cond delay="0"/>
                                  </p:stCondLst>
                                  <p:childTnLst>
                                    <p:animScale>
                                      <p:cBhvr>
                                        <p:cTn id="32" dur="500" fill="hold"/>
                                        <p:tgtEl>
                                          <p:spTgt spid="12"/>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950"/>
                                        <p:tgtEl>
                                          <p:spTgt spid="13"/>
                                        </p:tgtEl>
                                      </p:cBhvr>
                                    </p:animEffect>
                                  </p:childTnLst>
                                </p:cTn>
                              </p:par>
                              <p:par>
                                <p:cTn id="36" presetID="63" presetClass="path" presetSubtype="0" decel="100000" fill="hold" grpId="1" nodeType="withEffect">
                                  <p:stCondLst>
                                    <p:cond delay="700"/>
                                  </p:stCondLst>
                                  <p:childTnLst>
                                    <p:animMotion origin="layout" path="M -0.01455 -2.09714E-6 L -4.54174E-6 -2.09714E-6 " pathEditMode="relative" rAng="0" ptsTypes="AA">
                                      <p:cBhvr>
                                        <p:cTn id="37" dur="950" fill="hold"/>
                                        <p:tgtEl>
                                          <p:spTgt spid="13"/>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3"/>
                                        </p:tgtEl>
                                      </p:cBhvr>
                                      <p:by x="95000" y="95000"/>
                                    </p:animScale>
                                  </p:childTnLst>
                                </p:cTn>
                              </p:par>
                              <p:par>
                                <p:cTn id="40" presetID="2" presetClass="entr" presetSubtype="2" decel="100000"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1750" fill="hold"/>
                                        <p:tgtEl>
                                          <p:spTgt spid="2"/>
                                        </p:tgtEl>
                                        <p:attrNameLst>
                                          <p:attrName>ppt_x</p:attrName>
                                        </p:attrNameLst>
                                      </p:cBhvr>
                                      <p:tavLst>
                                        <p:tav tm="0">
                                          <p:val>
                                            <p:strVal val="1+#ppt_w/2"/>
                                          </p:val>
                                        </p:tav>
                                        <p:tav tm="100000">
                                          <p:val>
                                            <p:strVal val="#ppt_x"/>
                                          </p:val>
                                        </p:tav>
                                      </p:tavLst>
                                    </p:anim>
                                    <p:anim calcmode="lin" valueType="num">
                                      <p:cBhvr additive="base">
                                        <p:cTn id="43"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781186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5148230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366668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40733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91065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37216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7766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320799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63738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0238887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1211083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833634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454647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3140336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328125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7232833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9129599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99901006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649096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61930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4044634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04308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50507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0502325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37126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20720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363502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767316" y="6605942"/>
            <a:ext cx="2901844" cy="372394"/>
          </a:xfrm>
          <a:prstGeom prst="rect">
            <a:avLst/>
          </a:prstGeom>
        </p:spPr>
        <p:txBody>
          <a:bodyPr lIns="186494" rIns="18649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2" name="Title 1"/>
          <p:cNvSpPr>
            <a:spLocks noGrp="1"/>
          </p:cNvSpPr>
          <p:nvPr>
            <p:ph type="title"/>
          </p:nvPr>
        </p:nvSpPr>
        <p:spPr>
          <a:xfrm>
            <a:off x="155456" y="310869"/>
            <a:ext cx="11659195" cy="699453"/>
          </a:xfrm>
          <a:noFill/>
        </p:spPr>
        <p:txBody>
          <a:bodyPr>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10912" y="1165754"/>
            <a:ext cx="11503739" cy="5051601"/>
          </a:xfrm>
          <a:prstGeom prst="rect">
            <a:avLst/>
          </a:prstGeom>
        </p:spPr>
        <p:txBody>
          <a:bodyPr lIns="91440" tIns="45720">
            <a:normAutofit/>
          </a:bodyPr>
          <a:lstStyle>
            <a:lvl1pPr marL="0" indent="0">
              <a:lnSpc>
                <a:spcPct val="150000"/>
              </a:lnSpc>
              <a:spcBef>
                <a:spcPts val="612"/>
              </a:spcBef>
              <a:spcAft>
                <a:spcPts val="612"/>
              </a:spcAft>
              <a:buFont typeface="+mj-lt"/>
              <a:buNone/>
              <a:defRPr sz="2448" baseline="0">
                <a:solidFill>
                  <a:schemeClr val="bg1"/>
                </a:solidFill>
                <a:latin typeface="+mn-lt"/>
              </a:defRPr>
            </a:lvl1pPr>
            <a:lvl2pPr marL="932418" indent="-466209">
              <a:buFont typeface="+mj-lt"/>
              <a:buAutoNum type="alphaLcParenR"/>
              <a:defRPr sz="2040">
                <a:latin typeface="+mn-lt"/>
              </a:defRPr>
            </a:lvl2pPr>
            <a:lvl3pPr marL="874141" indent="0">
              <a:buFont typeface="Arial" panose="020B0604020202020204" pitchFamily="34" charset="0"/>
              <a:buNone/>
              <a:defRPr sz="2040">
                <a:latin typeface="+mn-lt"/>
              </a:defRPr>
            </a:lvl3pPr>
          </a:lstStyle>
          <a:p>
            <a:pPr lvl="0"/>
            <a:r>
              <a:rPr lang="en-US" dirty="0"/>
              <a:t>Click to edit Master text styles</a:t>
            </a:r>
          </a:p>
        </p:txBody>
      </p:sp>
      <p:sp>
        <p:nvSpPr>
          <p:cNvPr id="5" name="Slide Number Placeholder 3"/>
          <p:cNvSpPr>
            <a:spLocks noGrp="1"/>
          </p:cNvSpPr>
          <p:nvPr>
            <p:ph type="sldNum" sz="quarter" idx="14"/>
          </p:nvPr>
        </p:nvSpPr>
        <p:spPr>
          <a:xfrm>
            <a:off x="9541108" y="6622133"/>
            <a:ext cx="2901844" cy="372394"/>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4088645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50012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470" r:id="rId3"/>
    <p:sldLayoutId id="2147484471" r:id="rId4"/>
    <p:sldLayoutId id="2147484390" r:id="rId5"/>
    <p:sldLayoutId id="2147484392" r:id="rId6"/>
    <p:sldLayoutId id="2147484394" r:id="rId7"/>
    <p:sldLayoutId id="2147484396" r:id="rId8"/>
    <p:sldLayoutId id="2147484397" r:id="rId9"/>
    <p:sldLayoutId id="2147484398" r:id="rId10"/>
    <p:sldLayoutId id="2147484399" r:id="rId11"/>
    <p:sldLayoutId id="2147484400" r:id="rId12"/>
    <p:sldLayoutId id="2147484401" r:id="rId13"/>
    <p:sldLayoutId id="2147484403" r:id="rId14"/>
    <p:sldLayoutId id="2147484464" r:id="rId15"/>
    <p:sldLayoutId id="2147484404" r:id="rId16"/>
    <p:sldLayoutId id="2147484405" r:id="rId17"/>
    <p:sldLayoutId id="2147484407" r:id="rId18"/>
    <p:sldLayoutId id="2147484409" r:id="rId19"/>
    <p:sldLayoutId id="2147484410" r:id="rId20"/>
    <p:sldLayoutId id="2147484484" r:id="rId21"/>
    <p:sldLayoutId id="2147484515"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636932969"/>
      </p:ext>
    </p:extLst>
  </p:cSld>
  <p:clrMap bg1="dk1" tx1="lt1" bg2="dk2" tx2="lt2" accent1="accent1" accent2="accent2" accent3="accent3" accent4="accent4" accent5="accent5" accent6="accent6" hlink="hlink" folHlink="folHlink"/>
  <p:sldLayoutIdLst>
    <p:sldLayoutId id="2147484479"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809364678"/>
      </p:ext>
    </p:extLst>
  </p:cSld>
  <p:clrMap bg1="lt1" tx1="dk1" bg2="lt2" tx2="dk2" accent1="accent1" accent2="accent2" accent3="accent3" accent4="accent4" accent5="accent5" accent6="accent6" hlink="hlink" folHlink="folHlink"/>
  <p:sldLayoutIdLst>
    <p:sldLayoutId id="2147484487" r:id="rId1"/>
    <p:sldLayoutId id="2147484488" r:id="rId2"/>
    <p:sldLayoutId id="2147484489" r:id="rId3"/>
    <p:sldLayoutId id="2147484490" r:id="rId4"/>
    <p:sldLayoutId id="2147484491" r:id="rId5"/>
    <p:sldLayoutId id="2147484492" r:id="rId6"/>
    <p:sldLayoutId id="2147484493" r:id="rId7"/>
    <p:sldLayoutId id="2147484494" r:id="rId8"/>
    <p:sldLayoutId id="2147484495" r:id="rId9"/>
    <p:sldLayoutId id="2147484496" r:id="rId10"/>
    <p:sldLayoutId id="2147484497" r:id="rId11"/>
    <p:sldLayoutId id="2147484498" r:id="rId12"/>
    <p:sldLayoutId id="2147484499" r:id="rId13"/>
    <p:sldLayoutId id="2147484500" r:id="rId14"/>
    <p:sldLayoutId id="2147484501" r:id="rId15"/>
    <p:sldLayoutId id="2147484502" r:id="rId16"/>
    <p:sldLayoutId id="2147484503" r:id="rId17"/>
    <p:sldLayoutId id="2147484504" r:id="rId18"/>
    <p:sldLayoutId id="2147484505" r:id="rId19"/>
    <p:sldLayoutId id="2147484506" r:id="rId20"/>
    <p:sldLayoutId id="2147484507" r:id="rId21"/>
    <p:sldLayoutId id="2147484508" r:id="rId22"/>
    <p:sldLayoutId id="2147484509" r:id="rId23"/>
    <p:sldLayoutId id="2147484510" r:id="rId24"/>
    <p:sldLayoutId id="2147484511" r:id="rId25"/>
    <p:sldLayoutId id="2147484512" r:id="rId26"/>
    <p:sldLayoutId id="2147484513" r:id="rId27"/>
    <p:sldLayoutId id="2147484514"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23.png"/><Relationship Id="rId5" Type="http://schemas.openxmlformats.org/officeDocument/2006/relationships/notesSlide" Target="../notesSlides/notesSlide1.xml"/><Relationship Id="rId4"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1.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1.xml"/><Relationship Id="rId1" Type="http://schemas.openxmlformats.org/officeDocument/2006/relationships/vmlDrawing" Target="../drawings/vmlDrawing1.vml"/><Relationship Id="rId6" Type="http://schemas.openxmlformats.org/officeDocument/2006/relationships/image" Target="../media/image24.wmf"/><Relationship Id="rId5" Type="http://schemas.openxmlformats.org/officeDocument/2006/relationships/oleObject" Target="../embeddings/oleObject1.bin"/><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tags" Target="../tags/tag40.xml"/><Relationship Id="rId21" Type="http://schemas.openxmlformats.org/officeDocument/2006/relationships/tags" Target="../tags/tag22.xml"/><Relationship Id="rId34" Type="http://schemas.openxmlformats.org/officeDocument/2006/relationships/tags" Target="../tags/tag35.xml"/><Relationship Id="rId42" Type="http://schemas.openxmlformats.org/officeDocument/2006/relationships/tags" Target="../tags/tag43.xml"/><Relationship Id="rId47" Type="http://schemas.openxmlformats.org/officeDocument/2006/relationships/tags" Target="../tags/tag48.xml"/><Relationship Id="rId50" Type="http://schemas.openxmlformats.org/officeDocument/2006/relationships/tags" Target="../tags/tag51.xml"/><Relationship Id="rId55" Type="http://schemas.openxmlformats.org/officeDocument/2006/relationships/oleObject" Target="../embeddings/oleObject2.bin"/><Relationship Id="rId63" Type="http://schemas.openxmlformats.org/officeDocument/2006/relationships/image" Target="../media/image37.jpeg"/><Relationship Id="rId68" Type="http://schemas.openxmlformats.org/officeDocument/2006/relationships/image" Target="../media/image42.png"/><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9" Type="http://schemas.openxmlformats.org/officeDocument/2006/relationships/tags" Target="../tags/tag30.xml"/><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45" Type="http://schemas.openxmlformats.org/officeDocument/2006/relationships/tags" Target="../tags/tag46.xml"/><Relationship Id="rId53" Type="http://schemas.openxmlformats.org/officeDocument/2006/relationships/slideLayout" Target="../slideLayouts/slideLayout22.xml"/><Relationship Id="rId58" Type="http://schemas.microsoft.com/office/2007/relationships/hdphoto" Target="../media/hdphoto1.wdp"/><Relationship Id="rId66" Type="http://schemas.openxmlformats.org/officeDocument/2006/relationships/image" Target="../media/image40.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 Id="rId57" Type="http://schemas.openxmlformats.org/officeDocument/2006/relationships/image" Target="../media/image33.png"/><Relationship Id="rId61" Type="http://schemas.openxmlformats.org/officeDocument/2006/relationships/image" Target="../media/image35.png"/><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tags" Target="../tags/tag53.xml"/><Relationship Id="rId60" Type="http://schemas.microsoft.com/office/2007/relationships/hdphoto" Target="../media/hdphoto2.wdp"/><Relationship Id="rId65" Type="http://schemas.openxmlformats.org/officeDocument/2006/relationships/image" Target="../media/image39.gif"/><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56" Type="http://schemas.openxmlformats.org/officeDocument/2006/relationships/image" Target="../media/image32.emf"/><Relationship Id="rId64" Type="http://schemas.openxmlformats.org/officeDocument/2006/relationships/image" Target="../media/image38.jpeg"/><Relationship Id="rId8" Type="http://schemas.openxmlformats.org/officeDocument/2006/relationships/tags" Target="../tags/tag9.xml"/><Relationship Id="rId51" Type="http://schemas.openxmlformats.org/officeDocument/2006/relationships/tags" Target="../tags/tag52.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59" Type="http://schemas.openxmlformats.org/officeDocument/2006/relationships/image" Target="../media/image34.png"/><Relationship Id="rId67" Type="http://schemas.openxmlformats.org/officeDocument/2006/relationships/image" Target="../media/image41.png"/><Relationship Id="rId20" Type="http://schemas.openxmlformats.org/officeDocument/2006/relationships/tags" Target="../tags/tag21.xml"/><Relationship Id="rId41" Type="http://schemas.openxmlformats.org/officeDocument/2006/relationships/tags" Target="../tags/tag42.xml"/><Relationship Id="rId54" Type="http://schemas.openxmlformats.org/officeDocument/2006/relationships/notesSlide" Target="../notesSlides/notesSlide5.xml"/><Relationship Id="rId62"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pPr algn="ctr"/>
            <a:br>
              <a:rPr lang="en-US" sz="4000" dirty="0">
                <a:solidFill>
                  <a:schemeClr val="tx1"/>
                </a:solidFill>
              </a:rPr>
            </a:br>
            <a:br>
              <a:rPr lang="en-US" sz="4000" dirty="0">
                <a:solidFill>
                  <a:schemeClr val="tx1"/>
                </a:solidFill>
              </a:rPr>
            </a:br>
            <a:r>
              <a:rPr lang="en-US" sz="3200" i="1" dirty="0">
                <a:solidFill>
                  <a:srgbClr val="FFFFFF"/>
                </a:solidFill>
                <a:latin typeface="Segoe UI Light"/>
              </a:rPr>
              <a:t>Streaming with Lambda Architecture:</a:t>
            </a:r>
            <a:br>
              <a:rPr lang="en-US" sz="3200" i="1" dirty="0">
                <a:solidFill>
                  <a:srgbClr val="FFFFFF"/>
                </a:solidFill>
                <a:latin typeface="Segoe UI Light"/>
              </a:rPr>
            </a:br>
            <a:r>
              <a:rPr lang="en-US" sz="3200" b="1" i="1" dirty="0">
                <a:solidFill>
                  <a:srgbClr val="FFFFFF"/>
                </a:solidFill>
                <a:latin typeface="Segoe UI Light"/>
              </a:rPr>
              <a:t>OpenSource and Azure stacks</a:t>
            </a:r>
            <a:endParaRPr lang="en-US" sz="3200" b="1" i="1" dirty="0">
              <a:solidFill>
                <a:schemeClr val="tx1"/>
              </a:solidFill>
            </a:endParaRPr>
          </a:p>
        </p:txBody>
      </p:sp>
      <p:pic>
        <p:nvPicPr>
          <p:cNvPr id="2" name="tmp9351">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end="34.424"/>
                </p14:media>
              </p:ext>
              <p:ext uri="{42D2F446-02D8-4167-A562-619A0277C38B}">
                <p15:isNarration xmlns:p15="http://schemas.microsoft.com/office/powerpoint/2012/main" val="1"/>
              </p:ext>
            </p:extLst>
          </p:nvPr>
        </p:nvPicPr>
        <p:blipFill>
          <a:blip r:embed="rId6"/>
          <a:stretch>
            <a:fillRect/>
          </a:stretch>
        </p:blipFill>
        <p:spPr>
          <a:xfrm>
            <a:off x="12106275" y="101600"/>
            <a:ext cx="228600" cy="228600"/>
          </a:xfrm>
          <a:prstGeom prst="rect">
            <a:avLst/>
          </a:prstGeom>
        </p:spPr>
      </p:pic>
    </p:spTree>
    <p:extLst>
      <p:ext uri="{BB962C8B-B14F-4D97-AF65-F5344CB8AC3E}">
        <p14:creationId xmlns:p14="http://schemas.microsoft.com/office/powerpoint/2010/main" val="8436912"/>
      </p:ext>
    </p:extLst>
  </p:cSld>
  <p:clrMapOvr>
    <a:masterClrMapping/>
  </p:clrMapOvr>
  <mc:AlternateContent xmlns:mc="http://schemas.openxmlformats.org/markup-compatibility/2006" xmlns:p14="http://schemas.microsoft.com/office/powerpoint/2010/main">
    <mc:Choice Requires="p14">
      <p:transition spd="med" p14:dur="700" advTm="8137">
        <p:fade/>
      </p:transition>
    </mc:Choice>
    <mc:Fallback xmlns="">
      <p:transition spd="med" advTm="81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chemeClr val="accent3"/>
                </a:solidFill>
              </a:rPr>
              <a:t>Objectives</a:t>
            </a:r>
            <a:endParaRPr lang="en-AU" sz="3999" dirty="0">
              <a:solidFill>
                <a:schemeClr val="accent3"/>
              </a:solidFill>
              <a:latin typeface="+mj-lt"/>
              <a:cs typeface="Segoe UI" pitchFamily="34" charset="0"/>
            </a:endParaRPr>
          </a:p>
        </p:txBody>
      </p:sp>
      <p:sp>
        <p:nvSpPr>
          <p:cNvPr id="3" name="Content Placeholder 2"/>
          <p:cNvSpPr>
            <a:spLocks noGrp="1"/>
          </p:cNvSpPr>
          <p:nvPr>
            <p:ph sz="quarter" idx="13"/>
          </p:nvPr>
        </p:nvSpPr>
        <p:spPr>
          <a:xfrm>
            <a:off x="233999" y="1181265"/>
            <a:ext cx="11502108" cy="1035961"/>
          </a:xfrm>
        </p:spPr>
        <p:txBody>
          <a:bodyPr>
            <a:normAutofit fontScale="85000" lnSpcReduction="10000"/>
          </a:bodyPr>
          <a:lstStyle/>
          <a:p>
            <a:r>
              <a:rPr lang="en-US" sz="3600" dirty="0">
                <a:solidFill>
                  <a:schemeClr val="tx1"/>
                </a:solidFill>
              </a:rPr>
              <a:t>Discuss Lambda architecture over OpenSource and Azure stacks</a:t>
            </a:r>
          </a:p>
          <a:p>
            <a:pPr marL="1257124" lvl="1" indent="-342900">
              <a:buFont typeface="Arial" panose="020B0604020202020204" pitchFamily="34" charset="0"/>
              <a:buChar char="•"/>
            </a:pPr>
            <a:endParaRPr lang="en-AU" sz="2400" dirty="0">
              <a:solidFill>
                <a:schemeClr val="tx1"/>
              </a:solidFill>
            </a:endParaRPr>
          </a:p>
          <a:p>
            <a:pPr marL="1257058" lvl="1" indent="-342834">
              <a:buFont typeface="Arial" panose="020B0604020202020204" pitchFamily="34" charset="0"/>
              <a:buChar char="•"/>
            </a:pPr>
            <a:endParaRPr lang="en-AU" dirty="0">
              <a:solidFill>
                <a:schemeClr val="tx1"/>
              </a:solidFill>
              <a:latin typeface="+mj-lt"/>
            </a:endParaRPr>
          </a:p>
          <a:p>
            <a:pPr marL="1257058" lvl="1" indent="-342834">
              <a:buFont typeface="Arial" panose="020B0604020202020204" pitchFamily="34" charset="0"/>
              <a:buChar char="•"/>
            </a:pPr>
            <a:endParaRPr lang="en-AU" dirty="0">
              <a:solidFill>
                <a:schemeClr val="tx1"/>
              </a:solidFill>
              <a:latin typeface="+mj-lt"/>
            </a:endParaRPr>
          </a:p>
        </p:txBody>
      </p:sp>
      <p:sp>
        <p:nvSpPr>
          <p:cNvPr id="4" name="Slide Number Placeholder 3"/>
          <p:cNvSpPr>
            <a:spLocks noGrp="1"/>
          </p:cNvSpPr>
          <p:nvPr>
            <p:ph type="sldNum" sz="quarter" idx="14"/>
          </p:nvPr>
        </p:nvSpPr>
        <p:spPr/>
        <p:txBody>
          <a:bodyPr/>
          <a:lstStyle/>
          <a:p>
            <a:pPr defTabSz="932563">
              <a:defRPr/>
            </a:pPr>
            <a:fld id="{A0AE9EC9-F182-4A35-8041-CBBE9CFA6E78}" type="slidenum">
              <a:rPr lang="en-US">
                <a:latin typeface="Segoe UI"/>
              </a:rPr>
              <a:pPr defTabSz="932563">
                <a:defRPr/>
              </a:pPr>
              <a:t>2</a:t>
            </a:fld>
            <a:endParaRPr lang="en-US">
              <a:latin typeface="Segoe UI"/>
            </a:endParaRPr>
          </a:p>
        </p:txBody>
      </p:sp>
      <p:sp>
        <p:nvSpPr>
          <p:cNvPr id="6" name="Rectangle 5"/>
          <p:cNvSpPr/>
          <p:nvPr/>
        </p:nvSpPr>
        <p:spPr bwMode="auto">
          <a:xfrm>
            <a:off x="1189751" y="2202047"/>
            <a:ext cx="9523649" cy="8382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en-US" sz="2400" dirty="0"/>
              <a:t>Understand Lambda architecture – Speed and Batch Layers</a:t>
            </a:r>
          </a:p>
        </p:txBody>
      </p:sp>
      <p:sp>
        <p:nvSpPr>
          <p:cNvPr id="7" name="Rectangle 6"/>
          <p:cNvSpPr/>
          <p:nvPr/>
        </p:nvSpPr>
        <p:spPr bwMode="auto">
          <a:xfrm>
            <a:off x="1189750" y="3225432"/>
            <a:ext cx="9523649" cy="8382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2400" dirty="0"/>
              <a:t>Open-Source streaming architecture template </a:t>
            </a:r>
          </a:p>
        </p:txBody>
      </p:sp>
      <p:sp>
        <p:nvSpPr>
          <p:cNvPr id="9" name="Rectangle 8"/>
          <p:cNvSpPr/>
          <p:nvPr/>
        </p:nvSpPr>
        <p:spPr bwMode="auto">
          <a:xfrm>
            <a:off x="1189749" y="4279407"/>
            <a:ext cx="9523649" cy="8382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2400" dirty="0"/>
              <a:t>Azure as IaaS architecture</a:t>
            </a:r>
          </a:p>
        </p:txBody>
      </p:sp>
      <p:sp>
        <p:nvSpPr>
          <p:cNvPr id="10" name="Rectangle 9"/>
          <p:cNvSpPr/>
          <p:nvPr/>
        </p:nvSpPr>
        <p:spPr bwMode="auto">
          <a:xfrm>
            <a:off x="1204964" y="5333382"/>
            <a:ext cx="9523649" cy="8382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2400" dirty="0"/>
              <a:t>Azure &amp; Hybrid stack</a:t>
            </a:r>
          </a:p>
        </p:txBody>
      </p:sp>
    </p:spTree>
    <p:custDataLst>
      <p:tags r:id="rId1"/>
    </p:custDataLst>
    <p:extLst>
      <p:ext uri="{BB962C8B-B14F-4D97-AF65-F5344CB8AC3E}">
        <p14:creationId xmlns:p14="http://schemas.microsoft.com/office/powerpoint/2010/main" val="1471155237"/>
      </p:ext>
    </p:extLst>
  </p:cSld>
  <p:clrMapOvr>
    <a:masterClrMapping/>
  </p:clrMapOvr>
  <p:transition advTm="1173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chemeClr val="accent3"/>
                </a:solidFill>
              </a:rPr>
              <a:t>Lamda Architecture </a:t>
            </a:r>
          </a:p>
        </p:txBody>
      </p:sp>
      <p:sp>
        <p:nvSpPr>
          <p:cNvPr id="3" name="Content Placeholder 2"/>
          <p:cNvSpPr>
            <a:spLocks noGrp="1"/>
          </p:cNvSpPr>
          <p:nvPr>
            <p:ph sz="quarter" idx="13"/>
          </p:nvPr>
        </p:nvSpPr>
        <p:spPr>
          <a:xfrm>
            <a:off x="0" y="1010322"/>
            <a:ext cx="11503739" cy="5051601"/>
          </a:xfrm>
        </p:spPr>
        <p:txBody>
          <a:bodyPr/>
          <a:lstStyle/>
          <a:p>
            <a:pPr marL="457200" indent="-457200">
              <a:buFont typeface="Arial" panose="020B0604020202020204" pitchFamily="34" charset="0"/>
              <a:buChar char="•"/>
            </a:pPr>
            <a:endParaRPr lang="en-US" sz="3200" b="1" dirty="0">
              <a:gradFill>
                <a:gsLst>
                  <a:gs pos="1250">
                    <a:schemeClr val="tx1"/>
                  </a:gs>
                  <a:gs pos="100000">
                    <a:schemeClr val="tx1"/>
                  </a:gs>
                </a:gsLst>
                <a:lin ang="5400000" scaled="0"/>
              </a:gradFill>
            </a:endParaRPr>
          </a:p>
          <a:p>
            <a:pPr marL="457200" indent="-457200">
              <a:buFont typeface="Arial" panose="020B0604020202020204" pitchFamily="34" charset="0"/>
              <a:buChar char="•"/>
            </a:pPr>
            <a:r>
              <a:rPr lang="en-US" sz="3200" b="1" dirty="0">
                <a:gradFill>
                  <a:gsLst>
                    <a:gs pos="1250">
                      <a:schemeClr val="tx1"/>
                    </a:gs>
                    <a:gs pos="100000">
                      <a:schemeClr val="tx1"/>
                    </a:gs>
                  </a:gsLst>
                  <a:lin ang="5400000" scaled="0"/>
                </a:gradFill>
              </a:rPr>
              <a:t>Can discard  any view, batch and real time, and just recreate everything from the master data</a:t>
            </a:r>
          </a:p>
          <a:p>
            <a:pPr marL="457200" indent="-457200">
              <a:buFont typeface="Arial" panose="020B0604020202020204" pitchFamily="34" charset="0"/>
              <a:buChar char="•"/>
            </a:pPr>
            <a:r>
              <a:rPr lang="en-US" sz="3200" b="1" dirty="0">
                <a:gradFill>
                  <a:gsLst>
                    <a:gs pos="1250">
                      <a:schemeClr val="tx1"/>
                    </a:gs>
                    <a:gs pos="100000">
                      <a:schemeClr val="tx1"/>
                    </a:gs>
                  </a:gsLst>
                  <a:lin ang="5400000" scaled="0"/>
                </a:gradFill>
              </a:rPr>
              <a:t>Mistakes are corrected via recompilation:</a:t>
            </a:r>
          </a:p>
          <a:p>
            <a:pPr lvl="1">
              <a:buFont typeface="Wingdings" panose="05000000000000000000" pitchFamily="2" charset="2"/>
              <a:buChar char="§"/>
            </a:pPr>
            <a:r>
              <a:rPr lang="en-US" sz="1592" dirty="0">
                <a:gradFill>
                  <a:gsLst>
                    <a:gs pos="1250">
                      <a:schemeClr val="tx1"/>
                    </a:gs>
                    <a:gs pos="100000">
                      <a:schemeClr val="tx1"/>
                    </a:gs>
                  </a:gsLst>
                  <a:lin ang="5400000" scaled="0"/>
                </a:gradFill>
              </a:rPr>
              <a:t>Write bad data? Remove the data and </a:t>
            </a:r>
            <a:r>
              <a:rPr lang="en-US" sz="1592" dirty="0" err="1">
                <a:gradFill>
                  <a:gsLst>
                    <a:gs pos="1250">
                      <a:schemeClr val="tx1"/>
                    </a:gs>
                    <a:gs pos="100000">
                      <a:schemeClr val="tx1"/>
                    </a:gs>
                  </a:gsLst>
                  <a:lin ang="5400000" scaled="0"/>
                </a:gradFill>
              </a:rPr>
              <a:t>recompute</a:t>
            </a:r>
            <a:endParaRPr lang="en-US" sz="1592" dirty="0">
              <a:gradFill>
                <a:gsLst>
                  <a:gs pos="1250">
                    <a:schemeClr val="tx1"/>
                  </a:gs>
                  <a:gs pos="100000">
                    <a:schemeClr val="tx1"/>
                  </a:gs>
                </a:gsLst>
                <a:lin ang="5400000" scaled="0"/>
              </a:gradFill>
            </a:endParaRPr>
          </a:p>
          <a:p>
            <a:pPr lvl="1">
              <a:buFont typeface="Wingdings" panose="05000000000000000000" pitchFamily="2" charset="2"/>
              <a:buChar char="§"/>
            </a:pPr>
            <a:r>
              <a:rPr lang="en-US" sz="1592" dirty="0">
                <a:gradFill>
                  <a:gsLst>
                    <a:gs pos="1250">
                      <a:schemeClr val="tx1"/>
                    </a:gs>
                    <a:gs pos="100000">
                      <a:schemeClr val="tx1"/>
                    </a:gs>
                  </a:gsLst>
                  <a:lin ang="5400000" scaled="0"/>
                </a:gradFill>
              </a:rPr>
              <a:t>Bug in view generation? Just </a:t>
            </a:r>
            <a:r>
              <a:rPr lang="en-US" sz="1592" dirty="0" err="1">
                <a:gradFill>
                  <a:gsLst>
                    <a:gs pos="1250">
                      <a:schemeClr val="tx1"/>
                    </a:gs>
                    <a:gs pos="100000">
                      <a:schemeClr val="tx1"/>
                    </a:gs>
                  </a:gsLst>
                  <a:lin ang="5400000" scaled="0"/>
                </a:gradFill>
              </a:rPr>
              <a:t>recompute</a:t>
            </a:r>
            <a:r>
              <a:rPr lang="en-US" sz="1592" dirty="0">
                <a:gradFill>
                  <a:gsLst>
                    <a:gs pos="1250">
                      <a:schemeClr val="tx1"/>
                    </a:gs>
                    <a:gs pos="100000">
                      <a:schemeClr val="tx1"/>
                    </a:gs>
                  </a:gsLst>
                  <a:lin ang="5400000" scaled="0"/>
                </a:gradFill>
              </a:rPr>
              <a:t> the view</a:t>
            </a:r>
          </a:p>
          <a:p>
            <a:pPr marL="457200" indent="-457200">
              <a:buFont typeface="Arial" panose="020B0604020202020204" pitchFamily="34" charset="0"/>
              <a:buChar char="•"/>
            </a:pPr>
            <a:r>
              <a:rPr lang="en-US" sz="3200" b="1" dirty="0">
                <a:gradFill>
                  <a:gsLst>
                    <a:gs pos="1250">
                      <a:schemeClr val="tx1"/>
                    </a:gs>
                    <a:gs pos="100000">
                      <a:schemeClr val="tx1"/>
                    </a:gs>
                  </a:gsLst>
                  <a:lin ang="5400000" scaled="0"/>
                </a:gradFill>
              </a:rPr>
              <a:t>Data storage is highly optimised. </a:t>
            </a:r>
          </a:p>
          <a:p>
            <a:endParaRPr lang="en-US" dirty="0"/>
          </a:p>
        </p:txBody>
      </p:sp>
      <p:pic>
        <p:nvPicPr>
          <p:cNvPr id="4" name="Picture 3"/>
          <p:cNvPicPr>
            <a:picLocks noChangeAspect="1"/>
          </p:cNvPicPr>
          <p:nvPr/>
        </p:nvPicPr>
        <p:blipFill>
          <a:blip r:embed="rId4"/>
          <a:stretch>
            <a:fillRect/>
          </a:stretch>
        </p:blipFill>
        <p:spPr>
          <a:xfrm>
            <a:off x="10341420" y="0"/>
            <a:ext cx="2114550" cy="2057400"/>
          </a:xfrm>
          <a:prstGeom prst="rect">
            <a:avLst/>
          </a:prstGeom>
        </p:spPr>
      </p:pic>
      <p:sp>
        <p:nvSpPr>
          <p:cNvPr id="5" name="TextBox 4"/>
          <p:cNvSpPr txBox="1"/>
          <p:nvPr/>
        </p:nvSpPr>
        <p:spPr>
          <a:xfrm>
            <a:off x="2255837" y="6011862"/>
            <a:ext cx="7848600" cy="627864"/>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2400" b="1" dirty="0">
                <a:solidFill>
                  <a:schemeClr val="bg1"/>
                </a:solidFill>
              </a:rPr>
              <a:t>A Real-time architecture using Hadoop &amp; Storm</a:t>
            </a:r>
          </a:p>
        </p:txBody>
      </p:sp>
      <p:graphicFrame>
        <p:nvGraphicFramePr>
          <p:cNvPr id="6" name="Object 5"/>
          <p:cNvGraphicFramePr>
            <a:graphicFrameLocks noChangeAspect="1"/>
          </p:cNvGraphicFramePr>
          <p:nvPr>
            <p:extLst>
              <p:ext uri="{D42A27DB-BD31-4B8C-83A1-F6EECF244321}">
                <p14:modId xmlns:p14="http://schemas.microsoft.com/office/powerpoint/2010/main" val="1506287684"/>
              </p:ext>
            </p:extLst>
          </p:nvPr>
        </p:nvGraphicFramePr>
        <p:xfrm>
          <a:off x="8875433" y="523200"/>
          <a:ext cx="914400" cy="806450"/>
        </p:xfrm>
        <a:graphic>
          <a:graphicData uri="http://schemas.openxmlformats.org/presentationml/2006/ole">
            <mc:AlternateContent xmlns:mc="http://schemas.openxmlformats.org/markup-compatibility/2006">
              <mc:Choice xmlns:v="urn:schemas-microsoft-com:vml" Requires="v">
                <p:oleObj spid="_x0000_s4101" name="Document" showAsIcon="1" r:id="rId5" imgW="914400" imgH="806400" progId="Word.Document.12">
                  <p:embed/>
                </p:oleObj>
              </mc:Choice>
              <mc:Fallback>
                <p:oleObj name="Document" showAsIcon="1" r:id="rId5" imgW="914400" imgH="806400" progId="Word.Document.12">
                  <p:embed/>
                  <p:pic>
                    <p:nvPicPr>
                      <p:cNvPr id="22" name="Object 21"/>
                      <p:cNvPicPr/>
                      <p:nvPr/>
                    </p:nvPicPr>
                    <p:blipFill>
                      <a:blip r:embed="rId6"/>
                      <a:stretch>
                        <a:fillRect/>
                      </a:stretch>
                    </p:blipFill>
                    <p:spPr>
                      <a:xfrm>
                        <a:off x="8875433" y="523200"/>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539874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25919" y="213484"/>
            <a:ext cx="10724938" cy="1351952"/>
          </a:xfrm>
        </p:spPr>
        <p:txBody>
          <a:bodyPr/>
          <a:lstStyle/>
          <a:p>
            <a:r>
              <a:rPr lang="en-US" dirty="0"/>
              <a:t>Open Source Big Data Streaming patterns</a:t>
            </a:r>
          </a:p>
        </p:txBody>
      </p:sp>
      <p:grpSp>
        <p:nvGrpSpPr>
          <p:cNvPr id="18" name="Group 17"/>
          <p:cNvGrpSpPr/>
          <p:nvPr/>
        </p:nvGrpSpPr>
        <p:grpSpPr>
          <a:xfrm>
            <a:off x="123102" y="2292693"/>
            <a:ext cx="1550266" cy="3818152"/>
            <a:chOff x="276231" y="2132701"/>
            <a:chExt cx="1551146" cy="3820320"/>
          </a:xfrm>
        </p:grpSpPr>
        <p:cxnSp>
          <p:nvCxnSpPr>
            <p:cNvPr id="19" name="Straight Connector 18"/>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376" tIns="45688" rIns="91376" bIns="45688" numCol="1" anchor="t" anchorCtr="0" compatLnSpc="1">
              <a:prstTxWarp prst="textNoShape">
                <a:avLst/>
              </a:prstTxWarp>
            </a:bodyPr>
            <a:lstStyle/>
            <a:p>
              <a:pPr defTabSz="931965">
                <a:defRPr/>
              </a:pPr>
              <a:endParaRPr lang="en-US" sz="1801" kern="0">
                <a:gradFill>
                  <a:gsLst>
                    <a:gs pos="1250">
                      <a:schemeClr val="tx1"/>
                    </a:gs>
                    <a:gs pos="100000">
                      <a:schemeClr val="tx1"/>
                    </a:gs>
                  </a:gsLst>
                  <a:lin ang="5400000" scaled="0"/>
                </a:gradFill>
                <a:ea typeface="MS PGothic" panose="020B0600070205080204" pitchFamily="34" charset="-128"/>
              </a:endParaRPr>
            </a:p>
          </p:txBody>
        </p:sp>
        <p:sp>
          <p:nvSpPr>
            <p:cNvPr id="24" name="TextBox 23"/>
            <p:cNvSpPr txBox="1"/>
            <p:nvPr/>
          </p:nvSpPr>
          <p:spPr>
            <a:xfrm>
              <a:off x="290952" y="2519818"/>
              <a:ext cx="1239880" cy="620146"/>
            </a:xfrm>
            <a:prstGeom prst="rect">
              <a:avLst/>
            </a:prstGeom>
            <a:noFill/>
          </p:spPr>
          <p:txBody>
            <a:bodyPr wrap="square" lIns="182751" tIns="146201" rIns="182751" bIns="146201" rtlCol="0">
              <a:spAutoFit/>
            </a:bodyPr>
            <a:lstStyle/>
            <a:p>
              <a:pPr defTabSz="931965">
                <a:lnSpc>
                  <a:spcPct val="90000"/>
                </a:lnSpc>
                <a:spcBef>
                  <a:spcPct val="0"/>
                </a:spcBef>
                <a:spcAft>
                  <a:spcPts val="600"/>
                </a:spcAft>
                <a:defRPr/>
              </a:pPr>
              <a:r>
                <a:rPr lang="en-US" sz="1147" kern="0" spc="-30" dirty="0">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Business </a:t>
              </a:r>
              <a:br>
                <a:rPr lang="en-US" sz="1147" kern="0" spc="-30" dirty="0">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br>
              <a:r>
                <a:rPr lang="en-US" sz="1147" kern="0" spc="-30" dirty="0">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25" name="TextBox 24"/>
            <p:cNvSpPr txBox="1"/>
            <p:nvPr/>
          </p:nvSpPr>
          <p:spPr>
            <a:xfrm>
              <a:off x="286638" y="4033284"/>
              <a:ext cx="1239880" cy="620146"/>
            </a:xfrm>
            <a:prstGeom prst="rect">
              <a:avLst/>
            </a:prstGeom>
            <a:noFill/>
          </p:spPr>
          <p:txBody>
            <a:bodyPr wrap="square" lIns="182751" tIns="146201" rIns="182751" bIns="146201" rtlCol="0">
              <a:spAutoFit/>
            </a:bodyPr>
            <a:lstStyle/>
            <a:p>
              <a:pPr defTabSz="931965">
                <a:lnSpc>
                  <a:spcPct val="90000"/>
                </a:lnSpc>
                <a:spcBef>
                  <a:spcPct val="0"/>
                </a:spcBef>
                <a:spcAft>
                  <a:spcPts val="600"/>
                </a:spcAft>
                <a:defRPr/>
              </a:pPr>
              <a:r>
                <a:rPr lang="en-US" sz="1147" kern="0" spc="-30" dirty="0">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Custom </a:t>
              </a:r>
              <a:br>
                <a:rPr lang="en-US" sz="1147" kern="0" spc="-30" dirty="0">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br>
              <a:r>
                <a:rPr lang="en-US" sz="1147" kern="0" spc="-30" dirty="0">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26"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376" tIns="45688" rIns="91376" bIns="45688" numCol="1" anchor="t" anchorCtr="0" compatLnSpc="1">
              <a:prstTxWarp prst="textNoShape">
                <a:avLst/>
              </a:prstTxWarp>
            </a:bodyPr>
            <a:lstStyle/>
            <a:p>
              <a:pPr defTabSz="931965">
                <a:defRPr/>
              </a:pPr>
              <a:endParaRPr lang="en-US" sz="1801" kern="0">
                <a:gradFill>
                  <a:gsLst>
                    <a:gs pos="1250">
                      <a:schemeClr val="tx1"/>
                    </a:gs>
                    <a:gs pos="100000">
                      <a:schemeClr val="tx1"/>
                    </a:gs>
                  </a:gsLst>
                  <a:lin ang="5400000" scaled="0"/>
                </a:gradFill>
                <a:ea typeface="MS PGothic" panose="020B0600070205080204" pitchFamily="34" charset="-128"/>
              </a:endParaRPr>
            </a:p>
          </p:txBody>
        </p:sp>
        <p:sp>
          <p:nvSpPr>
            <p:cNvPr id="27" name="TextBox 26"/>
            <p:cNvSpPr txBox="1"/>
            <p:nvPr/>
          </p:nvSpPr>
          <p:spPr>
            <a:xfrm>
              <a:off x="276231" y="5332875"/>
              <a:ext cx="1551146" cy="620146"/>
            </a:xfrm>
            <a:prstGeom prst="rect">
              <a:avLst/>
            </a:prstGeom>
            <a:noFill/>
          </p:spPr>
          <p:txBody>
            <a:bodyPr wrap="square" lIns="182751" tIns="146201" rIns="182751" bIns="146201" rtlCol="0">
              <a:spAutoFit/>
            </a:bodyPr>
            <a:lstStyle/>
            <a:p>
              <a:pPr defTabSz="931965">
                <a:lnSpc>
                  <a:spcPct val="90000"/>
                </a:lnSpc>
                <a:spcBef>
                  <a:spcPct val="0"/>
                </a:spcBef>
                <a:spcAft>
                  <a:spcPts val="600"/>
                </a:spcAft>
                <a:defRPr/>
              </a:pPr>
              <a:r>
                <a:rPr lang="en-US" sz="1147" kern="0" spc="-30" dirty="0">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Sensors </a:t>
              </a:r>
              <a:br>
                <a:rPr lang="en-US" sz="1147" kern="0" spc="-30" dirty="0">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br>
              <a:r>
                <a:rPr lang="en-US" sz="1147" kern="0" spc="-30" dirty="0">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28"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376" tIns="45688" rIns="91376" bIns="45688" numCol="1" anchor="t" anchorCtr="0" compatLnSpc="1">
              <a:prstTxWarp prst="textNoShape">
                <a:avLst/>
              </a:prstTxWarp>
            </a:bodyPr>
            <a:lstStyle/>
            <a:p>
              <a:pPr defTabSz="931965">
                <a:defRPr/>
              </a:pPr>
              <a:endParaRPr lang="en-US" sz="1801" kern="0">
                <a:gradFill>
                  <a:gsLst>
                    <a:gs pos="1250">
                      <a:schemeClr val="tx1"/>
                    </a:gs>
                    <a:gs pos="100000">
                      <a:schemeClr val="tx1"/>
                    </a:gs>
                  </a:gsLst>
                  <a:lin ang="5400000" scaled="0"/>
                </a:gradFill>
                <a:ea typeface="MS PGothic" panose="020B0600070205080204" pitchFamily="34" charset="-128"/>
              </a:endParaRPr>
            </a:p>
          </p:txBody>
        </p:sp>
      </p:grpSp>
      <p:sp>
        <p:nvSpPr>
          <p:cNvPr id="34" name="Striped Right Arrow 33"/>
          <p:cNvSpPr/>
          <p:nvPr/>
        </p:nvSpPr>
        <p:spPr bwMode="auto">
          <a:xfrm>
            <a:off x="1341784" y="3321850"/>
            <a:ext cx="1214724" cy="78271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kern="0" dirty="0">
                <a:solidFill>
                  <a:schemeClr val="bg1"/>
                </a:solidFill>
              </a:rPr>
              <a:t>Events</a:t>
            </a:r>
          </a:p>
        </p:txBody>
      </p:sp>
      <p:sp>
        <p:nvSpPr>
          <p:cNvPr id="44" name="Striped Right Arrow 43"/>
          <p:cNvSpPr/>
          <p:nvPr/>
        </p:nvSpPr>
        <p:spPr bwMode="auto">
          <a:xfrm>
            <a:off x="5226332" y="3332893"/>
            <a:ext cx="1214724" cy="78271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kern="0" dirty="0">
                <a:solidFill>
                  <a:schemeClr val="bg1"/>
                </a:solidFill>
              </a:rPr>
              <a:t>Events</a:t>
            </a:r>
          </a:p>
        </p:txBody>
      </p:sp>
      <p:grpSp>
        <p:nvGrpSpPr>
          <p:cNvPr id="3" name="Group 2"/>
          <p:cNvGrpSpPr/>
          <p:nvPr/>
        </p:nvGrpSpPr>
        <p:grpSpPr>
          <a:xfrm>
            <a:off x="6485118" y="2344558"/>
            <a:ext cx="2489357" cy="3340958"/>
            <a:chOff x="7013476" y="2039614"/>
            <a:chExt cx="2490416" cy="3342380"/>
          </a:xfrm>
        </p:grpSpPr>
        <p:sp>
          <p:nvSpPr>
            <p:cNvPr id="63" name="Rectangle 62"/>
            <p:cNvSpPr/>
            <p:nvPr/>
          </p:nvSpPr>
          <p:spPr bwMode="auto">
            <a:xfrm>
              <a:off x="7013476" y="2039614"/>
              <a:ext cx="2490416" cy="334238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dirty="0">
                <a:gradFill>
                  <a:gsLst>
                    <a:gs pos="1250">
                      <a:schemeClr val="tx1"/>
                    </a:gs>
                    <a:gs pos="100000">
                      <a:schemeClr val="tx1"/>
                    </a:gs>
                  </a:gsLst>
                  <a:lin ang="5400000" scaled="0"/>
                </a:gradFill>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5325" y="2393549"/>
              <a:ext cx="628933" cy="515836"/>
            </a:xfrm>
            <a:prstGeom prst="rect">
              <a:avLst/>
            </a:prstGeom>
          </p:spPr>
        </p:pic>
        <p:pic>
          <p:nvPicPr>
            <p:cNvPr id="40" name="Picture 18" descr="http://blog.parsely.com/wp-content/uploads/2014/07/storm_logo_winner.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195477" y="3192695"/>
              <a:ext cx="1380840" cy="50400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7488930" y="4819003"/>
              <a:ext cx="1660317" cy="282227"/>
            </a:xfrm>
            <a:prstGeom prst="rect">
              <a:avLst/>
            </a:prstGeom>
          </p:spPr>
          <p:txBody>
            <a:bodyPr wrap="square">
              <a:spAutoFit/>
            </a:bodyPr>
            <a:lstStyle/>
            <a:p>
              <a:pPr defTabSz="913814">
                <a:defRPr/>
              </a:pPr>
              <a:r>
                <a:rPr lang="en-US" sz="1196" kern="0" spc="-30" dirty="0">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Stream Processing</a:t>
              </a:r>
              <a:endParaRPr lang="en-US" sz="1196" kern="0" dirty="0">
                <a:gradFill>
                  <a:gsLst>
                    <a:gs pos="1250">
                      <a:schemeClr val="tx1"/>
                    </a:gs>
                    <a:gs pos="100000">
                      <a:schemeClr val="tx1"/>
                    </a:gs>
                  </a:gsLst>
                  <a:lin ang="5400000" scaled="0"/>
                </a:gradFill>
                <a:ea typeface="MS PGothic" panose="020B0600070205080204" pitchFamily="34" charset="-128"/>
              </a:endParaRPr>
            </a:p>
          </p:txBody>
        </p:sp>
      </p:grpSp>
      <p:grpSp>
        <p:nvGrpSpPr>
          <p:cNvPr id="2" name="Group 1"/>
          <p:cNvGrpSpPr/>
          <p:nvPr/>
        </p:nvGrpSpPr>
        <p:grpSpPr>
          <a:xfrm>
            <a:off x="2656152" y="2344558"/>
            <a:ext cx="2365363" cy="3340958"/>
            <a:chOff x="3430795" y="2786396"/>
            <a:chExt cx="2319852" cy="3276676"/>
          </a:xfrm>
        </p:grpSpPr>
        <p:sp>
          <p:nvSpPr>
            <p:cNvPr id="60" name="Rectangle 59"/>
            <p:cNvSpPr/>
            <p:nvPr/>
          </p:nvSpPr>
          <p:spPr bwMode="auto">
            <a:xfrm>
              <a:off x="3430795" y="2786396"/>
              <a:ext cx="2319852" cy="3276676"/>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dirty="0">
                <a:gradFill>
                  <a:gsLst>
                    <a:gs pos="1250">
                      <a:schemeClr val="tx1"/>
                    </a:gs>
                    <a:gs pos="100000">
                      <a:schemeClr val="tx1"/>
                    </a:gs>
                  </a:gsLst>
                  <a:lin ang="5400000" scaled="0"/>
                </a:gradFill>
              </a:endParaRPr>
            </a:p>
          </p:txBody>
        </p:sp>
        <p:sp>
          <p:nvSpPr>
            <p:cNvPr id="47" name="Rectangle 46"/>
            <p:cNvSpPr/>
            <p:nvPr/>
          </p:nvSpPr>
          <p:spPr>
            <a:xfrm>
              <a:off x="3937310" y="5594714"/>
              <a:ext cx="1627679" cy="276679"/>
            </a:xfrm>
            <a:prstGeom prst="rect">
              <a:avLst/>
            </a:prstGeom>
          </p:spPr>
          <p:txBody>
            <a:bodyPr wrap="square">
              <a:spAutoFit/>
            </a:bodyPr>
            <a:lstStyle/>
            <a:p>
              <a:pPr defTabSz="913814">
                <a:defRPr/>
              </a:pPr>
              <a:r>
                <a:rPr lang="en-US" sz="1196" kern="0" spc="-30" dirty="0">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Event Processing</a:t>
              </a:r>
              <a:endParaRPr lang="en-US" sz="1196" kern="0" dirty="0">
                <a:gradFill>
                  <a:gsLst>
                    <a:gs pos="1250">
                      <a:schemeClr val="tx1"/>
                    </a:gs>
                    <a:gs pos="100000">
                      <a:schemeClr val="tx1"/>
                    </a:gs>
                  </a:gsLst>
                  <a:lin ang="5400000" scaled="0"/>
                </a:gradFill>
                <a:ea typeface="MS PGothic" panose="020B0600070205080204" pitchFamily="34" charset="-128"/>
              </a:endParaRPr>
            </a:p>
          </p:txBody>
        </p:sp>
      </p:grpSp>
      <p:sp>
        <p:nvSpPr>
          <p:cNvPr id="83" name="Striped Right Arrow 43"/>
          <p:cNvSpPr/>
          <p:nvPr/>
        </p:nvSpPr>
        <p:spPr bwMode="auto">
          <a:xfrm>
            <a:off x="9187317" y="4495042"/>
            <a:ext cx="1214724" cy="614897"/>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kern="0" dirty="0">
                <a:solidFill>
                  <a:schemeClr val="bg1"/>
                </a:solidFill>
              </a:rPr>
              <a:t>Store</a:t>
            </a:r>
          </a:p>
        </p:txBody>
      </p:sp>
      <p:sp>
        <p:nvSpPr>
          <p:cNvPr id="9" name="TextBox 8"/>
          <p:cNvSpPr txBox="1"/>
          <p:nvPr/>
        </p:nvSpPr>
        <p:spPr>
          <a:xfrm>
            <a:off x="10491554" y="5169911"/>
            <a:ext cx="1810640" cy="640331"/>
          </a:xfrm>
          <a:prstGeom prst="rect">
            <a:avLst/>
          </a:prstGeom>
          <a:noFill/>
        </p:spPr>
        <p:txBody>
          <a:bodyPr wrap="square" lIns="186468" tIns="149175" rIns="186468" bIns="149175" rtlCol="0">
            <a:spAutoFit/>
          </a:bodyPr>
          <a:lstStyle/>
          <a:p>
            <a:pPr defTabSz="932239">
              <a:lnSpc>
                <a:spcPct val="90000"/>
              </a:lnSpc>
              <a:spcAft>
                <a:spcPts val="612"/>
              </a:spcAft>
              <a:defRPr/>
            </a:pPr>
            <a:r>
              <a:rPr lang="en-US" sz="2448" kern="0" dirty="0">
                <a:gradFill>
                  <a:gsLst>
                    <a:gs pos="1250">
                      <a:schemeClr val="tx1"/>
                    </a:gs>
                    <a:gs pos="100000">
                      <a:schemeClr val="tx1"/>
                    </a:gs>
                  </a:gsLst>
                  <a:lin ang="5400000" scaled="0"/>
                </a:gradFill>
              </a:rPr>
              <a:t>Achieving</a:t>
            </a:r>
          </a:p>
        </p:txBody>
      </p:sp>
      <p:sp>
        <p:nvSpPr>
          <p:cNvPr id="93" name="Striped Right Arrow 43"/>
          <p:cNvSpPr/>
          <p:nvPr/>
        </p:nvSpPr>
        <p:spPr bwMode="auto">
          <a:xfrm>
            <a:off x="9186043" y="2706954"/>
            <a:ext cx="1214724" cy="614897"/>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kern="0" dirty="0">
                <a:solidFill>
                  <a:schemeClr val="bg1"/>
                </a:solidFill>
              </a:rPr>
              <a:t>UX</a:t>
            </a:r>
          </a:p>
        </p:txBody>
      </p:sp>
      <p:pic>
        <p:nvPicPr>
          <p:cNvPr id="6" name="Picture 2" descr="Image result for spark streaming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6963" y="3775046"/>
            <a:ext cx="1379074" cy="93949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9" name="Picture 2" descr="Image result for apache storm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3578" y="3023354"/>
            <a:ext cx="1491483" cy="54439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52" name="Picture 4" descr="Image result for apache kafka logo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0727" y="3459014"/>
            <a:ext cx="2162934" cy="645552"/>
          </a:xfrm>
          <a:prstGeom prst="rect">
            <a:avLst/>
          </a:prstGeom>
          <a:noFill/>
          <a:effectLst/>
          <a:extLst>
            <a:ext uri="{909E8E84-426E-40DD-AFC4-6F175D3DCCD1}">
              <a14:hiddenFill xmlns:a14="http://schemas.microsoft.com/office/drawing/2010/main">
                <a:solidFill>
                  <a:srgbClr val="FFFFFF"/>
                </a:solidFill>
              </a14:hiddenFill>
            </a:ext>
          </a:extLst>
        </p:spPr>
      </p:pic>
      <p:sp>
        <p:nvSpPr>
          <p:cNvPr id="42" name="Rectangle 41"/>
          <p:cNvSpPr/>
          <p:nvPr/>
        </p:nvSpPr>
        <p:spPr bwMode="auto">
          <a:xfrm>
            <a:off x="2582650" y="1196907"/>
            <a:ext cx="7273542" cy="754547"/>
          </a:xfrm>
          <a:prstGeom prst="rect">
            <a:avLst/>
          </a:prstGeom>
          <a:solidFill>
            <a:srgbClr val="0070C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b="1" kern="0" dirty="0">
                <a:solidFill>
                  <a:schemeClr val="bg1"/>
                </a:solidFill>
              </a:rPr>
              <a:t>Ambari Operations Management Suite</a:t>
            </a:r>
          </a:p>
        </p:txBody>
      </p:sp>
      <p:cxnSp>
        <p:nvCxnSpPr>
          <p:cNvPr id="8" name="Elbow Connector 7"/>
          <p:cNvCxnSpPr/>
          <p:nvPr/>
        </p:nvCxnSpPr>
        <p:spPr>
          <a:xfrm rot="5400000" flipH="1" flipV="1">
            <a:off x="7270903" y="2755349"/>
            <a:ext cx="2352599" cy="682840"/>
          </a:xfrm>
          <a:prstGeom prst="bentConnector3">
            <a:avLst>
              <a:gd name="adj1" fmla="val 1044"/>
            </a:avLst>
          </a:prstGeom>
          <a:ln w="571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691039" y="1990284"/>
            <a:ext cx="0" cy="1004984"/>
          </a:xfrm>
          <a:prstGeom prst="straightConnector1">
            <a:avLst/>
          </a:prstGeom>
          <a:ln w="571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3862193" y="2048767"/>
            <a:ext cx="0" cy="1165193"/>
          </a:xfrm>
          <a:prstGeom prst="straightConnector1">
            <a:avLst/>
          </a:prstGeom>
          <a:ln w="571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auto">
          <a:xfrm>
            <a:off x="2496630" y="5894839"/>
            <a:ext cx="7273542" cy="754547"/>
          </a:xfrm>
          <a:prstGeom prst="rect">
            <a:avLst/>
          </a:prstGeom>
          <a:solidFill>
            <a:srgbClr val="C00000"/>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b="1" kern="0" dirty="0">
                <a:solidFill>
                  <a:schemeClr val="bg1"/>
                </a:solidFill>
              </a:rPr>
              <a:t>Apache Ranger Integration</a:t>
            </a:r>
          </a:p>
        </p:txBody>
      </p:sp>
      <p:cxnSp>
        <p:nvCxnSpPr>
          <p:cNvPr id="55" name="Straight Arrow Connector 54"/>
          <p:cNvCxnSpPr/>
          <p:nvPr/>
        </p:nvCxnSpPr>
        <p:spPr>
          <a:xfrm>
            <a:off x="3817077" y="4130116"/>
            <a:ext cx="21756" cy="1764723"/>
          </a:xfrm>
          <a:prstGeom prst="straightConnector1">
            <a:avLst/>
          </a:prstGeom>
          <a:ln w="571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7768344" y="4594232"/>
            <a:ext cx="18663" cy="1298586"/>
          </a:xfrm>
          <a:prstGeom prst="straightConnector1">
            <a:avLst/>
          </a:prstGeom>
          <a:ln w="571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49" idx="1"/>
          </p:cNvCxnSpPr>
          <p:nvPr/>
        </p:nvCxnSpPr>
        <p:spPr>
          <a:xfrm rot="10800000" flipV="1">
            <a:off x="6614840" y="3295550"/>
            <a:ext cx="228738" cy="2597268"/>
          </a:xfrm>
          <a:prstGeom prst="bentConnector2">
            <a:avLst/>
          </a:prstGeom>
          <a:ln w="571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Freeform 7"/>
          <p:cNvSpPr>
            <a:spLocks noEditPoints="1"/>
          </p:cNvSpPr>
          <p:nvPr/>
        </p:nvSpPr>
        <p:spPr bwMode="auto">
          <a:xfrm>
            <a:off x="2456585" y="2658551"/>
            <a:ext cx="6670107" cy="3018008"/>
          </a:xfrm>
          <a:custGeom>
            <a:avLst/>
            <a:gdLst>
              <a:gd name="T0" fmla="*/ 3539 w 3965"/>
              <a:gd name="T1" fmla="*/ 1223 h 1223"/>
              <a:gd name="T2" fmla="*/ 3374 w 3965"/>
              <a:gd name="T3" fmla="*/ 1223 h 1223"/>
              <a:gd name="T4" fmla="*/ 3210 w 3965"/>
              <a:gd name="T5" fmla="*/ 1223 h 1223"/>
              <a:gd name="T6" fmla="*/ 3046 w 3965"/>
              <a:gd name="T7" fmla="*/ 1223 h 1223"/>
              <a:gd name="T8" fmla="*/ 2881 w 3965"/>
              <a:gd name="T9" fmla="*/ 1223 h 1223"/>
              <a:gd name="T10" fmla="*/ 2717 w 3965"/>
              <a:gd name="T11" fmla="*/ 1223 h 1223"/>
              <a:gd name="T12" fmla="*/ 2553 w 3965"/>
              <a:gd name="T13" fmla="*/ 1223 h 1223"/>
              <a:gd name="T14" fmla="*/ 2389 w 3965"/>
              <a:gd name="T15" fmla="*/ 1223 h 1223"/>
              <a:gd name="T16" fmla="*/ 2225 w 3965"/>
              <a:gd name="T17" fmla="*/ 1223 h 1223"/>
              <a:gd name="T18" fmla="*/ 2060 w 3965"/>
              <a:gd name="T19" fmla="*/ 1223 h 1223"/>
              <a:gd name="T20" fmla="*/ 1896 w 3965"/>
              <a:gd name="T21" fmla="*/ 1223 h 1223"/>
              <a:gd name="T22" fmla="*/ 1732 w 3965"/>
              <a:gd name="T23" fmla="*/ 1223 h 1223"/>
              <a:gd name="T24" fmla="*/ 1568 w 3965"/>
              <a:gd name="T25" fmla="*/ 1223 h 1223"/>
              <a:gd name="T26" fmla="*/ 1403 w 3965"/>
              <a:gd name="T27" fmla="*/ 1223 h 1223"/>
              <a:gd name="T28" fmla="*/ 1238 w 3965"/>
              <a:gd name="T29" fmla="*/ 1223 h 1223"/>
              <a:gd name="T30" fmla="*/ 1074 w 3965"/>
              <a:gd name="T31" fmla="*/ 1223 h 1223"/>
              <a:gd name="T32" fmla="*/ 910 w 3965"/>
              <a:gd name="T33" fmla="*/ 1223 h 1223"/>
              <a:gd name="T34" fmla="*/ 746 w 3965"/>
              <a:gd name="T35" fmla="*/ 1223 h 1223"/>
              <a:gd name="T36" fmla="*/ 582 w 3965"/>
              <a:gd name="T37" fmla="*/ 1223 h 1223"/>
              <a:gd name="T38" fmla="*/ 417 w 3965"/>
              <a:gd name="T39" fmla="*/ 1223 h 1223"/>
              <a:gd name="T40" fmla="*/ 253 w 3965"/>
              <a:gd name="T41" fmla="*/ 1223 h 1223"/>
              <a:gd name="T42" fmla="*/ 89 w 3965"/>
              <a:gd name="T43" fmla="*/ 1223 h 1223"/>
              <a:gd name="T44" fmla="*/ 0 w 3965"/>
              <a:gd name="T45" fmla="*/ 1134 h 1223"/>
              <a:gd name="T46" fmla="*/ 0 w 3965"/>
              <a:gd name="T47" fmla="*/ 971 h 1223"/>
              <a:gd name="T48" fmla="*/ 0 w 3965"/>
              <a:gd name="T49" fmla="*/ 808 h 1223"/>
              <a:gd name="T50" fmla="*/ 0 w 3965"/>
              <a:gd name="T51" fmla="*/ 644 h 1223"/>
              <a:gd name="T52" fmla="*/ 0 w 3965"/>
              <a:gd name="T53" fmla="*/ 481 h 1223"/>
              <a:gd name="T54" fmla="*/ 0 w 3965"/>
              <a:gd name="T55" fmla="*/ 318 h 1223"/>
              <a:gd name="T56" fmla="*/ 0 w 3965"/>
              <a:gd name="T57" fmla="*/ 154 h 1223"/>
              <a:gd name="T58" fmla="*/ 23 w 3965"/>
              <a:gd name="T59" fmla="*/ 0 h 1223"/>
              <a:gd name="T60" fmla="*/ 187 w 3965"/>
              <a:gd name="T61" fmla="*/ 0 h 1223"/>
              <a:gd name="T62" fmla="*/ 351 w 3965"/>
              <a:gd name="T63" fmla="*/ 0 h 1223"/>
              <a:gd name="T64" fmla="*/ 515 w 3965"/>
              <a:gd name="T65" fmla="*/ 0 h 1223"/>
              <a:gd name="T66" fmla="*/ 679 w 3965"/>
              <a:gd name="T67" fmla="*/ 0 h 1223"/>
              <a:gd name="T68" fmla="*/ 844 w 3965"/>
              <a:gd name="T69" fmla="*/ 0 h 1223"/>
              <a:gd name="T70" fmla="*/ 1009 w 3965"/>
              <a:gd name="T71" fmla="*/ 0 h 1223"/>
              <a:gd name="T72" fmla="*/ 1173 w 3965"/>
              <a:gd name="T73" fmla="*/ 0 h 1223"/>
              <a:gd name="T74" fmla="*/ 1337 w 3965"/>
              <a:gd name="T75" fmla="*/ 0 h 1223"/>
              <a:gd name="T76" fmla="*/ 1501 w 3965"/>
              <a:gd name="T77" fmla="*/ 0 h 1223"/>
              <a:gd name="T78" fmla="*/ 1666 w 3965"/>
              <a:gd name="T79" fmla="*/ 0 h 1223"/>
              <a:gd name="T80" fmla="*/ 1830 w 3965"/>
              <a:gd name="T81" fmla="*/ 0 h 1223"/>
              <a:gd name="T82" fmla="*/ 1994 w 3965"/>
              <a:gd name="T83" fmla="*/ 0 h 1223"/>
              <a:gd name="T84" fmla="*/ 2158 w 3965"/>
              <a:gd name="T85" fmla="*/ 0 h 1223"/>
              <a:gd name="T86" fmla="*/ 2322 w 3965"/>
              <a:gd name="T87" fmla="*/ 0 h 1223"/>
              <a:gd name="T88" fmla="*/ 2487 w 3965"/>
              <a:gd name="T89" fmla="*/ 0 h 1223"/>
              <a:gd name="T90" fmla="*/ 2651 w 3965"/>
              <a:gd name="T91" fmla="*/ 0 h 1223"/>
              <a:gd name="T92" fmla="*/ 2816 w 3965"/>
              <a:gd name="T93" fmla="*/ 0 h 1223"/>
              <a:gd name="T94" fmla="*/ 2980 w 3965"/>
              <a:gd name="T95" fmla="*/ 0 h 1223"/>
              <a:gd name="T96" fmla="*/ 3144 w 3965"/>
              <a:gd name="T97" fmla="*/ 0 h 1223"/>
              <a:gd name="T98" fmla="*/ 3309 w 3965"/>
              <a:gd name="T99" fmla="*/ 0 h 1223"/>
              <a:gd name="T100" fmla="*/ 3473 w 3965"/>
              <a:gd name="T101" fmla="*/ 0 h 1223"/>
              <a:gd name="T102" fmla="*/ 3637 w 3965"/>
              <a:gd name="T103" fmla="*/ 0 h 1223"/>
              <a:gd name="T104" fmla="*/ 3801 w 3965"/>
              <a:gd name="T105" fmla="*/ 0 h 1223"/>
              <a:gd name="T106" fmla="*/ 3965 w 3965"/>
              <a:gd name="T107" fmla="*/ 14 h 1223"/>
              <a:gd name="T108" fmla="*/ 3965 w 3965"/>
              <a:gd name="T109" fmla="*/ 177 h 1223"/>
              <a:gd name="T110" fmla="*/ 3965 w 3965"/>
              <a:gd name="T111" fmla="*/ 341 h 1223"/>
              <a:gd name="T112" fmla="*/ 3965 w 3965"/>
              <a:gd name="T113" fmla="*/ 504 h 1223"/>
              <a:gd name="T114" fmla="*/ 3965 w 3965"/>
              <a:gd name="T115" fmla="*/ 668 h 1223"/>
              <a:gd name="T116" fmla="*/ 3965 w 3965"/>
              <a:gd name="T117" fmla="*/ 831 h 1223"/>
              <a:gd name="T118" fmla="*/ 3965 w 3965"/>
              <a:gd name="T119" fmla="*/ 995 h 1223"/>
              <a:gd name="T120" fmla="*/ 3965 w 3965"/>
              <a:gd name="T121" fmla="*/ 1158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65" h="1223">
                <a:moveTo>
                  <a:pt x="3669" y="1223"/>
                </a:moveTo>
                <a:lnTo>
                  <a:pt x="3648" y="1223"/>
                </a:lnTo>
                <a:lnTo>
                  <a:pt x="3648" y="1210"/>
                </a:lnTo>
                <a:lnTo>
                  <a:pt x="3669" y="1210"/>
                </a:lnTo>
                <a:lnTo>
                  <a:pt x="3669" y="1223"/>
                </a:lnTo>
                <a:close/>
                <a:moveTo>
                  <a:pt x="3621" y="1223"/>
                </a:moveTo>
                <a:lnTo>
                  <a:pt x="3607" y="1223"/>
                </a:lnTo>
                <a:lnTo>
                  <a:pt x="3607" y="1210"/>
                </a:lnTo>
                <a:lnTo>
                  <a:pt x="3621" y="1210"/>
                </a:lnTo>
                <a:lnTo>
                  <a:pt x="3621" y="1223"/>
                </a:lnTo>
                <a:close/>
                <a:moveTo>
                  <a:pt x="3580" y="1223"/>
                </a:moveTo>
                <a:lnTo>
                  <a:pt x="3566" y="1223"/>
                </a:lnTo>
                <a:lnTo>
                  <a:pt x="3566" y="1210"/>
                </a:lnTo>
                <a:lnTo>
                  <a:pt x="3580" y="1210"/>
                </a:lnTo>
                <a:lnTo>
                  <a:pt x="3580" y="1223"/>
                </a:lnTo>
                <a:close/>
                <a:moveTo>
                  <a:pt x="3539" y="1223"/>
                </a:moveTo>
                <a:lnTo>
                  <a:pt x="3525" y="1223"/>
                </a:lnTo>
                <a:lnTo>
                  <a:pt x="3525" y="1210"/>
                </a:lnTo>
                <a:lnTo>
                  <a:pt x="3539" y="1210"/>
                </a:lnTo>
                <a:lnTo>
                  <a:pt x="3539" y="1223"/>
                </a:lnTo>
                <a:close/>
                <a:moveTo>
                  <a:pt x="3497" y="1223"/>
                </a:moveTo>
                <a:lnTo>
                  <a:pt x="3484" y="1223"/>
                </a:lnTo>
                <a:lnTo>
                  <a:pt x="3484" y="1210"/>
                </a:lnTo>
                <a:lnTo>
                  <a:pt x="3497" y="1210"/>
                </a:lnTo>
                <a:lnTo>
                  <a:pt x="3497" y="1223"/>
                </a:lnTo>
                <a:close/>
                <a:moveTo>
                  <a:pt x="3456" y="1223"/>
                </a:moveTo>
                <a:lnTo>
                  <a:pt x="3443" y="1223"/>
                </a:lnTo>
                <a:lnTo>
                  <a:pt x="3443" y="1210"/>
                </a:lnTo>
                <a:lnTo>
                  <a:pt x="3456" y="1210"/>
                </a:lnTo>
                <a:lnTo>
                  <a:pt x="3456" y="1223"/>
                </a:lnTo>
                <a:close/>
                <a:moveTo>
                  <a:pt x="3415" y="1223"/>
                </a:moveTo>
                <a:lnTo>
                  <a:pt x="3402" y="1223"/>
                </a:lnTo>
                <a:lnTo>
                  <a:pt x="3402" y="1210"/>
                </a:lnTo>
                <a:lnTo>
                  <a:pt x="3415" y="1210"/>
                </a:lnTo>
                <a:lnTo>
                  <a:pt x="3415" y="1223"/>
                </a:lnTo>
                <a:close/>
                <a:moveTo>
                  <a:pt x="3374" y="1223"/>
                </a:moveTo>
                <a:lnTo>
                  <a:pt x="3361" y="1223"/>
                </a:lnTo>
                <a:lnTo>
                  <a:pt x="3361" y="1210"/>
                </a:lnTo>
                <a:lnTo>
                  <a:pt x="3374" y="1210"/>
                </a:lnTo>
                <a:lnTo>
                  <a:pt x="3374" y="1223"/>
                </a:lnTo>
                <a:close/>
                <a:moveTo>
                  <a:pt x="3333" y="1223"/>
                </a:moveTo>
                <a:lnTo>
                  <a:pt x="3320" y="1223"/>
                </a:lnTo>
                <a:lnTo>
                  <a:pt x="3320" y="1210"/>
                </a:lnTo>
                <a:lnTo>
                  <a:pt x="3333" y="1210"/>
                </a:lnTo>
                <a:lnTo>
                  <a:pt x="3333" y="1223"/>
                </a:lnTo>
                <a:close/>
                <a:moveTo>
                  <a:pt x="3292" y="1223"/>
                </a:moveTo>
                <a:lnTo>
                  <a:pt x="3279" y="1223"/>
                </a:lnTo>
                <a:lnTo>
                  <a:pt x="3279" y="1210"/>
                </a:lnTo>
                <a:lnTo>
                  <a:pt x="3292" y="1210"/>
                </a:lnTo>
                <a:lnTo>
                  <a:pt x="3292" y="1223"/>
                </a:lnTo>
                <a:close/>
                <a:moveTo>
                  <a:pt x="3251" y="1223"/>
                </a:moveTo>
                <a:lnTo>
                  <a:pt x="3237" y="1223"/>
                </a:lnTo>
                <a:lnTo>
                  <a:pt x="3237" y="1210"/>
                </a:lnTo>
                <a:lnTo>
                  <a:pt x="3251" y="1210"/>
                </a:lnTo>
                <a:lnTo>
                  <a:pt x="3251" y="1223"/>
                </a:lnTo>
                <a:close/>
                <a:moveTo>
                  <a:pt x="3210" y="1223"/>
                </a:moveTo>
                <a:lnTo>
                  <a:pt x="3196" y="1223"/>
                </a:lnTo>
                <a:lnTo>
                  <a:pt x="3196" y="1210"/>
                </a:lnTo>
                <a:lnTo>
                  <a:pt x="3210" y="1210"/>
                </a:lnTo>
                <a:lnTo>
                  <a:pt x="3210" y="1223"/>
                </a:lnTo>
                <a:close/>
                <a:moveTo>
                  <a:pt x="3169" y="1223"/>
                </a:moveTo>
                <a:lnTo>
                  <a:pt x="3155" y="1223"/>
                </a:lnTo>
                <a:lnTo>
                  <a:pt x="3155" y="1210"/>
                </a:lnTo>
                <a:lnTo>
                  <a:pt x="3169" y="1210"/>
                </a:lnTo>
                <a:lnTo>
                  <a:pt x="3169" y="1223"/>
                </a:lnTo>
                <a:close/>
                <a:moveTo>
                  <a:pt x="3128" y="1223"/>
                </a:moveTo>
                <a:lnTo>
                  <a:pt x="3114" y="1223"/>
                </a:lnTo>
                <a:lnTo>
                  <a:pt x="3114" y="1210"/>
                </a:lnTo>
                <a:lnTo>
                  <a:pt x="3128" y="1210"/>
                </a:lnTo>
                <a:lnTo>
                  <a:pt x="3128" y="1223"/>
                </a:lnTo>
                <a:close/>
                <a:moveTo>
                  <a:pt x="3087" y="1223"/>
                </a:moveTo>
                <a:lnTo>
                  <a:pt x="3073" y="1223"/>
                </a:lnTo>
                <a:lnTo>
                  <a:pt x="3073" y="1210"/>
                </a:lnTo>
                <a:lnTo>
                  <a:pt x="3087" y="1210"/>
                </a:lnTo>
                <a:lnTo>
                  <a:pt x="3087" y="1223"/>
                </a:lnTo>
                <a:close/>
                <a:moveTo>
                  <a:pt x="3046" y="1223"/>
                </a:moveTo>
                <a:lnTo>
                  <a:pt x="3032" y="1223"/>
                </a:lnTo>
                <a:lnTo>
                  <a:pt x="3032" y="1210"/>
                </a:lnTo>
                <a:lnTo>
                  <a:pt x="3046" y="1210"/>
                </a:lnTo>
                <a:lnTo>
                  <a:pt x="3046" y="1223"/>
                </a:lnTo>
                <a:close/>
                <a:moveTo>
                  <a:pt x="3005" y="1223"/>
                </a:moveTo>
                <a:lnTo>
                  <a:pt x="2991" y="1223"/>
                </a:lnTo>
                <a:lnTo>
                  <a:pt x="2991" y="1210"/>
                </a:lnTo>
                <a:lnTo>
                  <a:pt x="3005" y="1210"/>
                </a:lnTo>
                <a:lnTo>
                  <a:pt x="3005" y="1223"/>
                </a:lnTo>
                <a:close/>
                <a:moveTo>
                  <a:pt x="2964" y="1223"/>
                </a:moveTo>
                <a:lnTo>
                  <a:pt x="2950" y="1223"/>
                </a:lnTo>
                <a:lnTo>
                  <a:pt x="2950" y="1210"/>
                </a:lnTo>
                <a:lnTo>
                  <a:pt x="2964" y="1210"/>
                </a:lnTo>
                <a:lnTo>
                  <a:pt x="2964" y="1223"/>
                </a:lnTo>
                <a:close/>
                <a:moveTo>
                  <a:pt x="2922" y="1223"/>
                </a:moveTo>
                <a:lnTo>
                  <a:pt x="2909" y="1223"/>
                </a:lnTo>
                <a:lnTo>
                  <a:pt x="2909" y="1210"/>
                </a:lnTo>
                <a:lnTo>
                  <a:pt x="2922" y="1210"/>
                </a:lnTo>
                <a:lnTo>
                  <a:pt x="2922" y="1223"/>
                </a:lnTo>
                <a:close/>
                <a:moveTo>
                  <a:pt x="2881" y="1223"/>
                </a:moveTo>
                <a:lnTo>
                  <a:pt x="2868" y="1223"/>
                </a:lnTo>
                <a:lnTo>
                  <a:pt x="2868" y="1210"/>
                </a:lnTo>
                <a:lnTo>
                  <a:pt x="2881" y="1210"/>
                </a:lnTo>
                <a:lnTo>
                  <a:pt x="2881" y="1223"/>
                </a:lnTo>
                <a:close/>
                <a:moveTo>
                  <a:pt x="2840" y="1223"/>
                </a:moveTo>
                <a:lnTo>
                  <a:pt x="2827" y="1223"/>
                </a:lnTo>
                <a:lnTo>
                  <a:pt x="2827" y="1210"/>
                </a:lnTo>
                <a:lnTo>
                  <a:pt x="2840" y="1210"/>
                </a:lnTo>
                <a:lnTo>
                  <a:pt x="2840" y="1223"/>
                </a:lnTo>
                <a:close/>
                <a:moveTo>
                  <a:pt x="2799" y="1223"/>
                </a:moveTo>
                <a:lnTo>
                  <a:pt x="2786" y="1223"/>
                </a:lnTo>
                <a:lnTo>
                  <a:pt x="2786" y="1210"/>
                </a:lnTo>
                <a:lnTo>
                  <a:pt x="2799" y="1210"/>
                </a:lnTo>
                <a:lnTo>
                  <a:pt x="2799" y="1223"/>
                </a:lnTo>
                <a:close/>
                <a:moveTo>
                  <a:pt x="2758" y="1223"/>
                </a:moveTo>
                <a:lnTo>
                  <a:pt x="2745" y="1223"/>
                </a:lnTo>
                <a:lnTo>
                  <a:pt x="2745" y="1210"/>
                </a:lnTo>
                <a:lnTo>
                  <a:pt x="2758" y="1210"/>
                </a:lnTo>
                <a:lnTo>
                  <a:pt x="2758" y="1223"/>
                </a:lnTo>
                <a:close/>
                <a:moveTo>
                  <a:pt x="2717" y="1223"/>
                </a:moveTo>
                <a:lnTo>
                  <a:pt x="2704" y="1223"/>
                </a:lnTo>
                <a:lnTo>
                  <a:pt x="2704" y="1210"/>
                </a:lnTo>
                <a:lnTo>
                  <a:pt x="2717" y="1210"/>
                </a:lnTo>
                <a:lnTo>
                  <a:pt x="2717" y="1223"/>
                </a:lnTo>
                <a:close/>
                <a:moveTo>
                  <a:pt x="2676" y="1223"/>
                </a:moveTo>
                <a:lnTo>
                  <a:pt x="2663" y="1223"/>
                </a:lnTo>
                <a:lnTo>
                  <a:pt x="2663" y="1210"/>
                </a:lnTo>
                <a:lnTo>
                  <a:pt x="2676" y="1210"/>
                </a:lnTo>
                <a:lnTo>
                  <a:pt x="2676" y="1223"/>
                </a:lnTo>
                <a:close/>
                <a:moveTo>
                  <a:pt x="2635" y="1223"/>
                </a:moveTo>
                <a:lnTo>
                  <a:pt x="2622" y="1223"/>
                </a:lnTo>
                <a:lnTo>
                  <a:pt x="2622" y="1210"/>
                </a:lnTo>
                <a:lnTo>
                  <a:pt x="2635" y="1210"/>
                </a:lnTo>
                <a:lnTo>
                  <a:pt x="2635" y="1223"/>
                </a:lnTo>
                <a:close/>
                <a:moveTo>
                  <a:pt x="2594" y="1223"/>
                </a:moveTo>
                <a:lnTo>
                  <a:pt x="2581" y="1223"/>
                </a:lnTo>
                <a:lnTo>
                  <a:pt x="2581" y="1210"/>
                </a:lnTo>
                <a:lnTo>
                  <a:pt x="2594" y="1210"/>
                </a:lnTo>
                <a:lnTo>
                  <a:pt x="2594" y="1223"/>
                </a:lnTo>
                <a:close/>
                <a:moveTo>
                  <a:pt x="2553" y="1223"/>
                </a:moveTo>
                <a:lnTo>
                  <a:pt x="2540" y="1223"/>
                </a:lnTo>
                <a:lnTo>
                  <a:pt x="2540" y="1210"/>
                </a:lnTo>
                <a:lnTo>
                  <a:pt x="2553" y="1210"/>
                </a:lnTo>
                <a:lnTo>
                  <a:pt x="2553" y="1223"/>
                </a:lnTo>
                <a:close/>
                <a:moveTo>
                  <a:pt x="2512" y="1223"/>
                </a:moveTo>
                <a:lnTo>
                  <a:pt x="2498" y="1223"/>
                </a:lnTo>
                <a:lnTo>
                  <a:pt x="2498" y="1210"/>
                </a:lnTo>
                <a:lnTo>
                  <a:pt x="2512" y="1210"/>
                </a:lnTo>
                <a:lnTo>
                  <a:pt x="2512" y="1223"/>
                </a:lnTo>
                <a:close/>
                <a:moveTo>
                  <a:pt x="2471" y="1223"/>
                </a:moveTo>
                <a:lnTo>
                  <a:pt x="2457" y="1223"/>
                </a:lnTo>
                <a:lnTo>
                  <a:pt x="2457" y="1210"/>
                </a:lnTo>
                <a:lnTo>
                  <a:pt x="2471" y="1210"/>
                </a:lnTo>
                <a:lnTo>
                  <a:pt x="2471" y="1223"/>
                </a:lnTo>
                <a:close/>
                <a:moveTo>
                  <a:pt x="2430" y="1223"/>
                </a:moveTo>
                <a:lnTo>
                  <a:pt x="2416" y="1223"/>
                </a:lnTo>
                <a:lnTo>
                  <a:pt x="2416" y="1210"/>
                </a:lnTo>
                <a:lnTo>
                  <a:pt x="2430" y="1210"/>
                </a:lnTo>
                <a:lnTo>
                  <a:pt x="2430" y="1223"/>
                </a:lnTo>
                <a:close/>
                <a:moveTo>
                  <a:pt x="2389" y="1223"/>
                </a:moveTo>
                <a:lnTo>
                  <a:pt x="2375" y="1223"/>
                </a:lnTo>
                <a:lnTo>
                  <a:pt x="2375" y="1210"/>
                </a:lnTo>
                <a:lnTo>
                  <a:pt x="2389" y="1210"/>
                </a:lnTo>
                <a:lnTo>
                  <a:pt x="2389" y="1223"/>
                </a:lnTo>
                <a:close/>
                <a:moveTo>
                  <a:pt x="2348" y="1223"/>
                </a:moveTo>
                <a:lnTo>
                  <a:pt x="2334" y="1223"/>
                </a:lnTo>
                <a:lnTo>
                  <a:pt x="2334" y="1210"/>
                </a:lnTo>
                <a:lnTo>
                  <a:pt x="2348" y="1210"/>
                </a:lnTo>
                <a:lnTo>
                  <a:pt x="2348" y="1223"/>
                </a:lnTo>
                <a:close/>
                <a:moveTo>
                  <a:pt x="2307" y="1223"/>
                </a:moveTo>
                <a:lnTo>
                  <a:pt x="2293" y="1223"/>
                </a:lnTo>
                <a:lnTo>
                  <a:pt x="2293" y="1210"/>
                </a:lnTo>
                <a:lnTo>
                  <a:pt x="2307" y="1210"/>
                </a:lnTo>
                <a:lnTo>
                  <a:pt x="2307" y="1223"/>
                </a:lnTo>
                <a:close/>
                <a:moveTo>
                  <a:pt x="2266" y="1223"/>
                </a:moveTo>
                <a:lnTo>
                  <a:pt x="2252" y="1223"/>
                </a:lnTo>
                <a:lnTo>
                  <a:pt x="2252" y="1210"/>
                </a:lnTo>
                <a:lnTo>
                  <a:pt x="2266" y="1210"/>
                </a:lnTo>
                <a:lnTo>
                  <a:pt x="2266" y="1223"/>
                </a:lnTo>
                <a:close/>
                <a:moveTo>
                  <a:pt x="2225" y="1223"/>
                </a:moveTo>
                <a:lnTo>
                  <a:pt x="2210" y="1223"/>
                </a:lnTo>
                <a:lnTo>
                  <a:pt x="2210" y="1210"/>
                </a:lnTo>
                <a:lnTo>
                  <a:pt x="2225" y="1210"/>
                </a:lnTo>
                <a:lnTo>
                  <a:pt x="2225" y="1223"/>
                </a:lnTo>
                <a:close/>
                <a:moveTo>
                  <a:pt x="2183" y="1223"/>
                </a:moveTo>
                <a:lnTo>
                  <a:pt x="2169" y="1223"/>
                </a:lnTo>
                <a:lnTo>
                  <a:pt x="2169" y="1210"/>
                </a:lnTo>
                <a:lnTo>
                  <a:pt x="2183" y="1210"/>
                </a:lnTo>
                <a:lnTo>
                  <a:pt x="2183" y="1223"/>
                </a:lnTo>
                <a:close/>
                <a:moveTo>
                  <a:pt x="2142" y="1223"/>
                </a:moveTo>
                <a:lnTo>
                  <a:pt x="2128" y="1223"/>
                </a:lnTo>
                <a:lnTo>
                  <a:pt x="2128" y="1210"/>
                </a:lnTo>
                <a:lnTo>
                  <a:pt x="2142" y="1210"/>
                </a:lnTo>
                <a:lnTo>
                  <a:pt x="2142" y="1223"/>
                </a:lnTo>
                <a:close/>
                <a:moveTo>
                  <a:pt x="2101" y="1223"/>
                </a:moveTo>
                <a:lnTo>
                  <a:pt x="2087" y="1223"/>
                </a:lnTo>
                <a:lnTo>
                  <a:pt x="2087" y="1210"/>
                </a:lnTo>
                <a:lnTo>
                  <a:pt x="2101" y="1210"/>
                </a:lnTo>
                <a:lnTo>
                  <a:pt x="2101" y="1223"/>
                </a:lnTo>
                <a:close/>
                <a:moveTo>
                  <a:pt x="2060" y="1223"/>
                </a:moveTo>
                <a:lnTo>
                  <a:pt x="2046" y="1223"/>
                </a:lnTo>
                <a:lnTo>
                  <a:pt x="2046" y="1210"/>
                </a:lnTo>
                <a:lnTo>
                  <a:pt x="2060" y="1210"/>
                </a:lnTo>
                <a:lnTo>
                  <a:pt x="2060" y="1223"/>
                </a:lnTo>
                <a:close/>
                <a:moveTo>
                  <a:pt x="2019" y="1223"/>
                </a:moveTo>
                <a:lnTo>
                  <a:pt x="2005" y="1223"/>
                </a:lnTo>
                <a:lnTo>
                  <a:pt x="2005" y="1210"/>
                </a:lnTo>
                <a:lnTo>
                  <a:pt x="2019" y="1210"/>
                </a:lnTo>
                <a:lnTo>
                  <a:pt x="2019" y="1223"/>
                </a:lnTo>
                <a:close/>
                <a:moveTo>
                  <a:pt x="1978" y="1223"/>
                </a:moveTo>
                <a:lnTo>
                  <a:pt x="1964" y="1223"/>
                </a:lnTo>
                <a:lnTo>
                  <a:pt x="1964" y="1210"/>
                </a:lnTo>
                <a:lnTo>
                  <a:pt x="1978" y="1210"/>
                </a:lnTo>
                <a:lnTo>
                  <a:pt x="1978" y="1223"/>
                </a:lnTo>
                <a:close/>
                <a:moveTo>
                  <a:pt x="1937" y="1223"/>
                </a:moveTo>
                <a:lnTo>
                  <a:pt x="1923" y="1223"/>
                </a:lnTo>
                <a:lnTo>
                  <a:pt x="1923" y="1210"/>
                </a:lnTo>
                <a:lnTo>
                  <a:pt x="1937" y="1210"/>
                </a:lnTo>
                <a:lnTo>
                  <a:pt x="1937" y="1223"/>
                </a:lnTo>
                <a:close/>
                <a:moveTo>
                  <a:pt x="1896" y="1223"/>
                </a:moveTo>
                <a:lnTo>
                  <a:pt x="1882" y="1223"/>
                </a:lnTo>
                <a:lnTo>
                  <a:pt x="1882" y="1210"/>
                </a:lnTo>
                <a:lnTo>
                  <a:pt x="1896" y="1210"/>
                </a:lnTo>
                <a:lnTo>
                  <a:pt x="1896" y="1223"/>
                </a:lnTo>
                <a:close/>
                <a:moveTo>
                  <a:pt x="1855" y="1223"/>
                </a:moveTo>
                <a:lnTo>
                  <a:pt x="1841" y="1223"/>
                </a:lnTo>
                <a:lnTo>
                  <a:pt x="1841" y="1210"/>
                </a:lnTo>
                <a:lnTo>
                  <a:pt x="1855" y="1210"/>
                </a:lnTo>
                <a:lnTo>
                  <a:pt x="1855" y="1223"/>
                </a:lnTo>
                <a:close/>
                <a:moveTo>
                  <a:pt x="1814" y="1223"/>
                </a:moveTo>
                <a:lnTo>
                  <a:pt x="1800" y="1223"/>
                </a:lnTo>
                <a:lnTo>
                  <a:pt x="1800" y="1210"/>
                </a:lnTo>
                <a:lnTo>
                  <a:pt x="1814" y="1210"/>
                </a:lnTo>
                <a:lnTo>
                  <a:pt x="1814" y="1223"/>
                </a:lnTo>
                <a:close/>
                <a:moveTo>
                  <a:pt x="1773" y="1223"/>
                </a:moveTo>
                <a:lnTo>
                  <a:pt x="1759" y="1223"/>
                </a:lnTo>
                <a:lnTo>
                  <a:pt x="1759" y="1210"/>
                </a:lnTo>
                <a:lnTo>
                  <a:pt x="1773" y="1210"/>
                </a:lnTo>
                <a:lnTo>
                  <a:pt x="1773" y="1223"/>
                </a:lnTo>
                <a:close/>
                <a:moveTo>
                  <a:pt x="1732" y="1223"/>
                </a:moveTo>
                <a:lnTo>
                  <a:pt x="1718" y="1223"/>
                </a:lnTo>
                <a:lnTo>
                  <a:pt x="1718" y="1210"/>
                </a:lnTo>
                <a:lnTo>
                  <a:pt x="1732" y="1210"/>
                </a:lnTo>
                <a:lnTo>
                  <a:pt x="1732" y="1223"/>
                </a:lnTo>
                <a:close/>
                <a:moveTo>
                  <a:pt x="1691" y="1223"/>
                </a:moveTo>
                <a:lnTo>
                  <a:pt x="1677" y="1223"/>
                </a:lnTo>
                <a:lnTo>
                  <a:pt x="1677" y="1210"/>
                </a:lnTo>
                <a:lnTo>
                  <a:pt x="1691" y="1210"/>
                </a:lnTo>
                <a:lnTo>
                  <a:pt x="1691" y="1223"/>
                </a:lnTo>
                <a:close/>
                <a:moveTo>
                  <a:pt x="1650" y="1223"/>
                </a:moveTo>
                <a:lnTo>
                  <a:pt x="1636" y="1223"/>
                </a:lnTo>
                <a:lnTo>
                  <a:pt x="1636" y="1210"/>
                </a:lnTo>
                <a:lnTo>
                  <a:pt x="1650" y="1210"/>
                </a:lnTo>
                <a:lnTo>
                  <a:pt x="1650" y="1223"/>
                </a:lnTo>
                <a:close/>
                <a:moveTo>
                  <a:pt x="1609" y="1223"/>
                </a:moveTo>
                <a:lnTo>
                  <a:pt x="1594" y="1223"/>
                </a:lnTo>
                <a:lnTo>
                  <a:pt x="1594" y="1210"/>
                </a:lnTo>
                <a:lnTo>
                  <a:pt x="1609" y="1210"/>
                </a:lnTo>
                <a:lnTo>
                  <a:pt x="1609" y="1223"/>
                </a:lnTo>
                <a:close/>
                <a:moveTo>
                  <a:pt x="1568" y="1223"/>
                </a:moveTo>
                <a:lnTo>
                  <a:pt x="1553" y="1223"/>
                </a:lnTo>
                <a:lnTo>
                  <a:pt x="1553" y="1210"/>
                </a:lnTo>
                <a:lnTo>
                  <a:pt x="1568" y="1210"/>
                </a:lnTo>
                <a:lnTo>
                  <a:pt x="1568" y="1223"/>
                </a:lnTo>
                <a:close/>
                <a:moveTo>
                  <a:pt x="1526" y="1223"/>
                </a:moveTo>
                <a:lnTo>
                  <a:pt x="1512" y="1223"/>
                </a:lnTo>
                <a:lnTo>
                  <a:pt x="1512" y="1210"/>
                </a:lnTo>
                <a:lnTo>
                  <a:pt x="1526" y="1210"/>
                </a:lnTo>
                <a:lnTo>
                  <a:pt x="1526" y="1223"/>
                </a:lnTo>
                <a:close/>
                <a:moveTo>
                  <a:pt x="1485" y="1223"/>
                </a:moveTo>
                <a:lnTo>
                  <a:pt x="1471" y="1223"/>
                </a:lnTo>
                <a:lnTo>
                  <a:pt x="1471" y="1210"/>
                </a:lnTo>
                <a:lnTo>
                  <a:pt x="1485" y="1210"/>
                </a:lnTo>
                <a:lnTo>
                  <a:pt x="1485" y="1223"/>
                </a:lnTo>
                <a:close/>
                <a:moveTo>
                  <a:pt x="1444" y="1223"/>
                </a:moveTo>
                <a:lnTo>
                  <a:pt x="1430" y="1223"/>
                </a:lnTo>
                <a:lnTo>
                  <a:pt x="1430" y="1210"/>
                </a:lnTo>
                <a:lnTo>
                  <a:pt x="1444" y="1210"/>
                </a:lnTo>
                <a:lnTo>
                  <a:pt x="1444" y="1223"/>
                </a:lnTo>
                <a:close/>
                <a:moveTo>
                  <a:pt x="1403" y="1223"/>
                </a:moveTo>
                <a:lnTo>
                  <a:pt x="1389" y="1223"/>
                </a:lnTo>
                <a:lnTo>
                  <a:pt x="1389" y="1210"/>
                </a:lnTo>
                <a:lnTo>
                  <a:pt x="1403" y="1210"/>
                </a:lnTo>
                <a:lnTo>
                  <a:pt x="1403" y="1223"/>
                </a:lnTo>
                <a:close/>
                <a:moveTo>
                  <a:pt x="1362" y="1223"/>
                </a:moveTo>
                <a:lnTo>
                  <a:pt x="1348" y="1223"/>
                </a:lnTo>
                <a:lnTo>
                  <a:pt x="1348" y="1210"/>
                </a:lnTo>
                <a:lnTo>
                  <a:pt x="1362" y="1210"/>
                </a:lnTo>
                <a:lnTo>
                  <a:pt x="1362" y="1223"/>
                </a:lnTo>
                <a:close/>
                <a:moveTo>
                  <a:pt x="1321" y="1223"/>
                </a:moveTo>
                <a:lnTo>
                  <a:pt x="1307" y="1223"/>
                </a:lnTo>
                <a:lnTo>
                  <a:pt x="1307" y="1210"/>
                </a:lnTo>
                <a:lnTo>
                  <a:pt x="1321" y="1210"/>
                </a:lnTo>
                <a:lnTo>
                  <a:pt x="1321" y="1223"/>
                </a:lnTo>
                <a:close/>
                <a:moveTo>
                  <a:pt x="1279" y="1223"/>
                </a:moveTo>
                <a:lnTo>
                  <a:pt x="1266" y="1223"/>
                </a:lnTo>
                <a:lnTo>
                  <a:pt x="1266" y="1210"/>
                </a:lnTo>
                <a:lnTo>
                  <a:pt x="1279" y="1210"/>
                </a:lnTo>
                <a:lnTo>
                  <a:pt x="1279" y="1223"/>
                </a:lnTo>
                <a:close/>
                <a:moveTo>
                  <a:pt x="1238" y="1223"/>
                </a:moveTo>
                <a:lnTo>
                  <a:pt x="1225" y="1223"/>
                </a:lnTo>
                <a:lnTo>
                  <a:pt x="1225" y="1210"/>
                </a:lnTo>
                <a:lnTo>
                  <a:pt x="1238" y="1210"/>
                </a:lnTo>
                <a:lnTo>
                  <a:pt x="1238" y="1223"/>
                </a:lnTo>
                <a:close/>
                <a:moveTo>
                  <a:pt x="1197" y="1223"/>
                </a:moveTo>
                <a:lnTo>
                  <a:pt x="1184" y="1223"/>
                </a:lnTo>
                <a:lnTo>
                  <a:pt x="1184" y="1210"/>
                </a:lnTo>
                <a:lnTo>
                  <a:pt x="1197" y="1210"/>
                </a:lnTo>
                <a:lnTo>
                  <a:pt x="1197" y="1223"/>
                </a:lnTo>
                <a:close/>
                <a:moveTo>
                  <a:pt x="1156" y="1223"/>
                </a:moveTo>
                <a:lnTo>
                  <a:pt x="1143" y="1223"/>
                </a:lnTo>
                <a:lnTo>
                  <a:pt x="1143" y="1210"/>
                </a:lnTo>
                <a:lnTo>
                  <a:pt x="1156" y="1210"/>
                </a:lnTo>
                <a:lnTo>
                  <a:pt x="1156" y="1223"/>
                </a:lnTo>
                <a:close/>
                <a:moveTo>
                  <a:pt x="1115" y="1223"/>
                </a:moveTo>
                <a:lnTo>
                  <a:pt x="1102" y="1223"/>
                </a:lnTo>
                <a:lnTo>
                  <a:pt x="1102" y="1210"/>
                </a:lnTo>
                <a:lnTo>
                  <a:pt x="1115" y="1210"/>
                </a:lnTo>
                <a:lnTo>
                  <a:pt x="1115" y="1223"/>
                </a:lnTo>
                <a:close/>
                <a:moveTo>
                  <a:pt x="1074" y="1223"/>
                </a:moveTo>
                <a:lnTo>
                  <a:pt x="1061" y="1223"/>
                </a:lnTo>
                <a:lnTo>
                  <a:pt x="1061" y="1210"/>
                </a:lnTo>
                <a:lnTo>
                  <a:pt x="1074" y="1210"/>
                </a:lnTo>
                <a:lnTo>
                  <a:pt x="1074" y="1223"/>
                </a:lnTo>
                <a:close/>
                <a:moveTo>
                  <a:pt x="1033" y="1223"/>
                </a:moveTo>
                <a:lnTo>
                  <a:pt x="1020" y="1223"/>
                </a:lnTo>
                <a:lnTo>
                  <a:pt x="1020" y="1210"/>
                </a:lnTo>
                <a:lnTo>
                  <a:pt x="1033" y="1210"/>
                </a:lnTo>
                <a:lnTo>
                  <a:pt x="1033" y="1223"/>
                </a:lnTo>
                <a:close/>
                <a:moveTo>
                  <a:pt x="992" y="1223"/>
                </a:moveTo>
                <a:lnTo>
                  <a:pt x="979" y="1223"/>
                </a:lnTo>
                <a:lnTo>
                  <a:pt x="979" y="1210"/>
                </a:lnTo>
                <a:lnTo>
                  <a:pt x="992" y="1210"/>
                </a:lnTo>
                <a:lnTo>
                  <a:pt x="992" y="1223"/>
                </a:lnTo>
                <a:close/>
                <a:moveTo>
                  <a:pt x="951" y="1223"/>
                </a:moveTo>
                <a:lnTo>
                  <a:pt x="938" y="1223"/>
                </a:lnTo>
                <a:lnTo>
                  <a:pt x="938" y="1210"/>
                </a:lnTo>
                <a:lnTo>
                  <a:pt x="951" y="1210"/>
                </a:lnTo>
                <a:lnTo>
                  <a:pt x="951" y="1223"/>
                </a:lnTo>
                <a:close/>
                <a:moveTo>
                  <a:pt x="910" y="1223"/>
                </a:moveTo>
                <a:lnTo>
                  <a:pt x="897" y="1223"/>
                </a:lnTo>
                <a:lnTo>
                  <a:pt x="897" y="1210"/>
                </a:lnTo>
                <a:lnTo>
                  <a:pt x="910" y="1210"/>
                </a:lnTo>
                <a:lnTo>
                  <a:pt x="910" y="1223"/>
                </a:lnTo>
                <a:close/>
                <a:moveTo>
                  <a:pt x="869" y="1223"/>
                </a:moveTo>
                <a:lnTo>
                  <a:pt x="855" y="1223"/>
                </a:lnTo>
                <a:lnTo>
                  <a:pt x="855" y="1210"/>
                </a:lnTo>
                <a:lnTo>
                  <a:pt x="869" y="1210"/>
                </a:lnTo>
                <a:lnTo>
                  <a:pt x="869" y="1223"/>
                </a:lnTo>
                <a:close/>
                <a:moveTo>
                  <a:pt x="828" y="1223"/>
                </a:moveTo>
                <a:lnTo>
                  <a:pt x="814" y="1223"/>
                </a:lnTo>
                <a:lnTo>
                  <a:pt x="814" y="1210"/>
                </a:lnTo>
                <a:lnTo>
                  <a:pt x="828" y="1210"/>
                </a:lnTo>
                <a:lnTo>
                  <a:pt x="828" y="1223"/>
                </a:lnTo>
                <a:close/>
                <a:moveTo>
                  <a:pt x="787" y="1223"/>
                </a:moveTo>
                <a:lnTo>
                  <a:pt x="773" y="1223"/>
                </a:lnTo>
                <a:lnTo>
                  <a:pt x="773" y="1210"/>
                </a:lnTo>
                <a:lnTo>
                  <a:pt x="787" y="1210"/>
                </a:lnTo>
                <a:lnTo>
                  <a:pt x="787" y="1223"/>
                </a:lnTo>
                <a:close/>
                <a:moveTo>
                  <a:pt x="746" y="1223"/>
                </a:moveTo>
                <a:lnTo>
                  <a:pt x="732" y="1223"/>
                </a:lnTo>
                <a:lnTo>
                  <a:pt x="732" y="1210"/>
                </a:lnTo>
                <a:lnTo>
                  <a:pt x="746" y="1210"/>
                </a:lnTo>
                <a:lnTo>
                  <a:pt x="746" y="1223"/>
                </a:lnTo>
                <a:close/>
                <a:moveTo>
                  <a:pt x="705" y="1223"/>
                </a:moveTo>
                <a:lnTo>
                  <a:pt x="691" y="1223"/>
                </a:lnTo>
                <a:lnTo>
                  <a:pt x="691" y="1210"/>
                </a:lnTo>
                <a:lnTo>
                  <a:pt x="705" y="1210"/>
                </a:lnTo>
                <a:lnTo>
                  <a:pt x="705" y="1223"/>
                </a:lnTo>
                <a:close/>
                <a:moveTo>
                  <a:pt x="664" y="1223"/>
                </a:moveTo>
                <a:lnTo>
                  <a:pt x="650" y="1223"/>
                </a:lnTo>
                <a:lnTo>
                  <a:pt x="650" y="1210"/>
                </a:lnTo>
                <a:lnTo>
                  <a:pt x="664" y="1210"/>
                </a:lnTo>
                <a:lnTo>
                  <a:pt x="664" y="1223"/>
                </a:lnTo>
                <a:close/>
                <a:moveTo>
                  <a:pt x="623" y="1223"/>
                </a:moveTo>
                <a:lnTo>
                  <a:pt x="609" y="1223"/>
                </a:lnTo>
                <a:lnTo>
                  <a:pt x="609" y="1210"/>
                </a:lnTo>
                <a:lnTo>
                  <a:pt x="623" y="1210"/>
                </a:lnTo>
                <a:lnTo>
                  <a:pt x="623" y="1223"/>
                </a:lnTo>
                <a:close/>
                <a:moveTo>
                  <a:pt x="582" y="1223"/>
                </a:moveTo>
                <a:lnTo>
                  <a:pt x="568" y="1223"/>
                </a:lnTo>
                <a:lnTo>
                  <a:pt x="568" y="1210"/>
                </a:lnTo>
                <a:lnTo>
                  <a:pt x="582" y="1210"/>
                </a:lnTo>
                <a:lnTo>
                  <a:pt x="582" y="1223"/>
                </a:lnTo>
                <a:close/>
                <a:moveTo>
                  <a:pt x="540" y="1223"/>
                </a:moveTo>
                <a:lnTo>
                  <a:pt x="527" y="1223"/>
                </a:lnTo>
                <a:lnTo>
                  <a:pt x="527" y="1210"/>
                </a:lnTo>
                <a:lnTo>
                  <a:pt x="540" y="1210"/>
                </a:lnTo>
                <a:lnTo>
                  <a:pt x="540" y="1223"/>
                </a:lnTo>
                <a:close/>
                <a:moveTo>
                  <a:pt x="499" y="1223"/>
                </a:moveTo>
                <a:lnTo>
                  <a:pt x="486" y="1223"/>
                </a:lnTo>
                <a:lnTo>
                  <a:pt x="486" y="1210"/>
                </a:lnTo>
                <a:lnTo>
                  <a:pt x="499" y="1210"/>
                </a:lnTo>
                <a:lnTo>
                  <a:pt x="499" y="1223"/>
                </a:lnTo>
                <a:close/>
                <a:moveTo>
                  <a:pt x="458" y="1223"/>
                </a:moveTo>
                <a:lnTo>
                  <a:pt x="445" y="1223"/>
                </a:lnTo>
                <a:lnTo>
                  <a:pt x="445" y="1210"/>
                </a:lnTo>
                <a:lnTo>
                  <a:pt x="458" y="1210"/>
                </a:lnTo>
                <a:lnTo>
                  <a:pt x="458" y="1223"/>
                </a:lnTo>
                <a:close/>
                <a:moveTo>
                  <a:pt x="417" y="1223"/>
                </a:moveTo>
                <a:lnTo>
                  <a:pt x="404" y="1223"/>
                </a:lnTo>
                <a:lnTo>
                  <a:pt x="404" y="1210"/>
                </a:lnTo>
                <a:lnTo>
                  <a:pt x="417" y="1210"/>
                </a:lnTo>
                <a:lnTo>
                  <a:pt x="417" y="1223"/>
                </a:lnTo>
                <a:close/>
                <a:moveTo>
                  <a:pt x="376" y="1223"/>
                </a:moveTo>
                <a:lnTo>
                  <a:pt x="363" y="1223"/>
                </a:lnTo>
                <a:lnTo>
                  <a:pt x="363" y="1210"/>
                </a:lnTo>
                <a:lnTo>
                  <a:pt x="376" y="1210"/>
                </a:lnTo>
                <a:lnTo>
                  <a:pt x="376" y="1223"/>
                </a:lnTo>
                <a:close/>
                <a:moveTo>
                  <a:pt x="335" y="1223"/>
                </a:moveTo>
                <a:lnTo>
                  <a:pt x="322" y="1223"/>
                </a:lnTo>
                <a:lnTo>
                  <a:pt x="322" y="1210"/>
                </a:lnTo>
                <a:lnTo>
                  <a:pt x="335" y="1210"/>
                </a:lnTo>
                <a:lnTo>
                  <a:pt x="335" y="1223"/>
                </a:lnTo>
                <a:close/>
                <a:moveTo>
                  <a:pt x="294" y="1223"/>
                </a:moveTo>
                <a:lnTo>
                  <a:pt x="281" y="1223"/>
                </a:lnTo>
                <a:lnTo>
                  <a:pt x="281" y="1210"/>
                </a:lnTo>
                <a:lnTo>
                  <a:pt x="294" y="1210"/>
                </a:lnTo>
                <a:lnTo>
                  <a:pt x="294" y="1223"/>
                </a:lnTo>
                <a:close/>
                <a:moveTo>
                  <a:pt x="253" y="1223"/>
                </a:moveTo>
                <a:lnTo>
                  <a:pt x="239" y="1223"/>
                </a:lnTo>
                <a:lnTo>
                  <a:pt x="239" y="1210"/>
                </a:lnTo>
                <a:lnTo>
                  <a:pt x="253" y="1210"/>
                </a:lnTo>
                <a:lnTo>
                  <a:pt x="253" y="1223"/>
                </a:lnTo>
                <a:close/>
                <a:moveTo>
                  <a:pt x="212" y="1223"/>
                </a:moveTo>
                <a:lnTo>
                  <a:pt x="198" y="1223"/>
                </a:lnTo>
                <a:lnTo>
                  <a:pt x="198" y="1210"/>
                </a:lnTo>
                <a:lnTo>
                  <a:pt x="212" y="1210"/>
                </a:lnTo>
                <a:lnTo>
                  <a:pt x="212" y="1223"/>
                </a:lnTo>
                <a:close/>
                <a:moveTo>
                  <a:pt x="171" y="1223"/>
                </a:moveTo>
                <a:lnTo>
                  <a:pt x="157" y="1223"/>
                </a:lnTo>
                <a:lnTo>
                  <a:pt x="157" y="1210"/>
                </a:lnTo>
                <a:lnTo>
                  <a:pt x="171" y="1210"/>
                </a:lnTo>
                <a:lnTo>
                  <a:pt x="171" y="1223"/>
                </a:lnTo>
                <a:close/>
                <a:moveTo>
                  <a:pt x="130" y="1223"/>
                </a:moveTo>
                <a:lnTo>
                  <a:pt x="116" y="1223"/>
                </a:lnTo>
                <a:lnTo>
                  <a:pt x="116" y="1210"/>
                </a:lnTo>
                <a:lnTo>
                  <a:pt x="130" y="1210"/>
                </a:lnTo>
                <a:lnTo>
                  <a:pt x="130" y="1223"/>
                </a:lnTo>
                <a:close/>
                <a:moveTo>
                  <a:pt x="89" y="1223"/>
                </a:moveTo>
                <a:lnTo>
                  <a:pt x="75" y="1223"/>
                </a:lnTo>
                <a:lnTo>
                  <a:pt x="75" y="1210"/>
                </a:lnTo>
                <a:lnTo>
                  <a:pt x="89" y="1210"/>
                </a:lnTo>
                <a:lnTo>
                  <a:pt x="89" y="1223"/>
                </a:lnTo>
                <a:close/>
                <a:moveTo>
                  <a:pt x="48" y="1223"/>
                </a:moveTo>
                <a:lnTo>
                  <a:pt x="34" y="1223"/>
                </a:lnTo>
                <a:lnTo>
                  <a:pt x="34" y="1210"/>
                </a:lnTo>
                <a:lnTo>
                  <a:pt x="48" y="1210"/>
                </a:lnTo>
                <a:lnTo>
                  <a:pt x="48" y="1223"/>
                </a:lnTo>
                <a:close/>
                <a:moveTo>
                  <a:pt x="0" y="1216"/>
                </a:moveTo>
                <a:lnTo>
                  <a:pt x="0" y="1203"/>
                </a:lnTo>
                <a:lnTo>
                  <a:pt x="13" y="1203"/>
                </a:lnTo>
                <a:lnTo>
                  <a:pt x="13" y="1216"/>
                </a:lnTo>
                <a:lnTo>
                  <a:pt x="0" y="1216"/>
                </a:lnTo>
                <a:close/>
                <a:moveTo>
                  <a:pt x="0" y="1175"/>
                </a:moveTo>
                <a:lnTo>
                  <a:pt x="0" y="1162"/>
                </a:lnTo>
                <a:lnTo>
                  <a:pt x="13" y="1162"/>
                </a:lnTo>
                <a:lnTo>
                  <a:pt x="13" y="1175"/>
                </a:lnTo>
                <a:lnTo>
                  <a:pt x="0" y="1175"/>
                </a:lnTo>
                <a:close/>
                <a:moveTo>
                  <a:pt x="0" y="1134"/>
                </a:moveTo>
                <a:lnTo>
                  <a:pt x="0" y="1121"/>
                </a:lnTo>
                <a:lnTo>
                  <a:pt x="13" y="1121"/>
                </a:lnTo>
                <a:lnTo>
                  <a:pt x="13" y="1134"/>
                </a:lnTo>
                <a:lnTo>
                  <a:pt x="0" y="1134"/>
                </a:lnTo>
                <a:close/>
                <a:moveTo>
                  <a:pt x="0" y="1093"/>
                </a:moveTo>
                <a:lnTo>
                  <a:pt x="0" y="1080"/>
                </a:lnTo>
                <a:lnTo>
                  <a:pt x="13" y="1080"/>
                </a:lnTo>
                <a:lnTo>
                  <a:pt x="13" y="1093"/>
                </a:lnTo>
                <a:lnTo>
                  <a:pt x="0" y="1093"/>
                </a:lnTo>
                <a:close/>
                <a:moveTo>
                  <a:pt x="0" y="1053"/>
                </a:moveTo>
                <a:lnTo>
                  <a:pt x="0" y="1039"/>
                </a:lnTo>
                <a:lnTo>
                  <a:pt x="13" y="1039"/>
                </a:lnTo>
                <a:lnTo>
                  <a:pt x="13" y="1053"/>
                </a:lnTo>
                <a:lnTo>
                  <a:pt x="0" y="1053"/>
                </a:lnTo>
                <a:close/>
                <a:moveTo>
                  <a:pt x="0" y="1012"/>
                </a:moveTo>
                <a:lnTo>
                  <a:pt x="0" y="998"/>
                </a:lnTo>
                <a:lnTo>
                  <a:pt x="13" y="998"/>
                </a:lnTo>
                <a:lnTo>
                  <a:pt x="13" y="1012"/>
                </a:lnTo>
                <a:lnTo>
                  <a:pt x="0" y="1012"/>
                </a:lnTo>
                <a:close/>
                <a:moveTo>
                  <a:pt x="0" y="971"/>
                </a:moveTo>
                <a:lnTo>
                  <a:pt x="0" y="958"/>
                </a:lnTo>
                <a:lnTo>
                  <a:pt x="13" y="958"/>
                </a:lnTo>
                <a:lnTo>
                  <a:pt x="13" y="971"/>
                </a:lnTo>
                <a:lnTo>
                  <a:pt x="0" y="971"/>
                </a:lnTo>
                <a:close/>
                <a:moveTo>
                  <a:pt x="0" y="930"/>
                </a:moveTo>
                <a:lnTo>
                  <a:pt x="0" y="917"/>
                </a:lnTo>
                <a:lnTo>
                  <a:pt x="13" y="917"/>
                </a:lnTo>
                <a:lnTo>
                  <a:pt x="13" y="930"/>
                </a:lnTo>
                <a:lnTo>
                  <a:pt x="0" y="930"/>
                </a:lnTo>
                <a:close/>
                <a:moveTo>
                  <a:pt x="0" y="889"/>
                </a:moveTo>
                <a:lnTo>
                  <a:pt x="0" y="876"/>
                </a:lnTo>
                <a:lnTo>
                  <a:pt x="13" y="876"/>
                </a:lnTo>
                <a:lnTo>
                  <a:pt x="13" y="889"/>
                </a:lnTo>
                <a:lnTo>
                  <a:pt x="0" y="889"/>
                </a:lnTo>
                <a:close/>
                <a:moveTo>
                  <a:pt x="0" y="848"/>
                </a:moveTo>
                <a:lnTo>
                  <a:pt x="0" y="835"/>
                </a:lnTo>
                <a:lnTo>
                  <a:pt x="13" y="835"/>
                </a:lnTo>
                <a:lnTo>
                  <a:pt x="13" y="848"/>
                </a:lnTo>
                <a:lnTo>
                  <a:pt x="0" y="848"/>
                </a:lnTo>
                <a:close/>
                <a:moveTo>
                  <a:pt x="0" y="808"/>
                </a:moveTo>
                <a:lnTo>
                  <a:pt x="0" y="794"/>
                </a:lnTo>
                <a:lnTo>
                  <a:pt x="13" y="794"/>
                </a:lnTo>
                <a:lnTo>
                  <a:pt x="13" y="808"/>
                </a:lnTo>
                <a:lnTo>
                  <a:pt x="0" y="808"/>
                </a:lnTo>
                <a:close/>
                <a:moveTo>
                  <a:pt x="0" y="767"/>
                </a:moveTo>
                <a:lnTo>
                  <a:pt x="0" y="753"/>
                </a:lnTo>
                <a:lnTo>
                  <a:pt x="13" y="753"/>
                </a:lnTo>
                <a:lnTo>
                  <a:pt x="13" y="767"/>
                </a:lnTo>
                <a:lnTo>
                  <a:pt x="0" y="767"/>
                </a:lnTo>
                <a:close/>
                <a:moveTo>
                  <a:pt x="0" y="726"/>
                </a:moveTo>
                <a:lnTo>
                  <a:pt x="0" y="713"/>
                </a:lnTo>
                <a:lnTo>
                  <a:pt x="13" y="713"/>
                </a:lnTo>
                <a:lnTo>
                  <a:pt x="13" y="726"/>
                </a:lnTo>
                <a:lnTo>
                  <a:pt x="0" y="726"/>
                </a:lnTo>
                <a:close/>
                <a:moveTo>
                  <a:pt x="0" y="685"/>
                </a:moveTo>
                <a:lnTo>
                  <a:pt x="0" y="672"/>
                </a:lnTo>
                <a:lnTo>
                  <a:pt x="13" y="672"/>
                </a:lnTo>
                <a:lnTo>
                  <a:pt x="13" y="685"/>
                </a:lnTo>
                <a:lnTo>
                  <a:pt x="0" y="685"/>
                </a:lnTo>
                <a:close/>
                <a:moveTo>
                  <a:pt x="0" y="644"/>
                </a:moveTo>
                <a:lnTo>
                  <a:pt x="0" y="631"/>
                </a:lnTo>
                <a:lnTo>
                  <a:pt x="13" y="631"/>
                </a:lnTo>
                <a:lnTo>
                  <a:pt x="13" y="644"/>
                </a:lnTo>
                <a:lnTo>
                  <a:pt x="0" y="644"/>
                </a:lnTo>
                <a:close/>
                <a:moveTo>
                  <a:pt x="0" y="604"/>
                </a:moveTo>
                <a:lnTo>
                  <a:pt x="0" y="590"/>
                </a:lnTo>
                <a:lnTo>
                  <a:pt x="13" y="590"/>
                </a:lnTo>
                <a:lnTo>
                  <a:pt x="13" y="604"/>
                </a:lnTo>
                <a:lnTo>
                  <a:pt x="0" y="604"/>
                </a:lnTo>
                <a:close/>
                <a:moveTo>
                  <a:pt x="0" y="563"/>
                </a:moveTo>
                <a:lnTo>
                  <a:pt x="0" y="549"/>
                </a:lnTo>
                <a:lnTo>
                  <a:pt x="13" y="549"/>
                </a:lnTo>
                <a:lnTo>
                  <a:pt x="13" y="563"/>
                </a:lnTo>
                <a:lnTo>
                  <a:pt x="0" y="563"/>
                </a:lnTo>
                <a:close/>
                <a:moveTo>
                  <a:pt x="0" y="522"/>
                </a:moveTo>
                <a:lnTo>
                  <a:pt x="0" y="509"/>
                </a:lnTo>
                <a:lnTo>
                  <a:pt x="13" y="509"/>
                </a:lnTo>
                <a:lnTo>
                  <a:pt x="13" y="522"/>
                </a:lnTo>
                <a:lnTo>
                  <a:pt x="0" y="522"/>
                </a:lnTo>
                <a:close/>
                <a:moveTo>
                  <a:pt x="0" y="481"/>
                </a:moveTo>
                <a:lnTo>
                  <a:pt x="0" y="468"/>
                </a:lnTo>
                <a:lnTo>
                  <a:pt x="13" y="468"/>
                </a:lnTo>
                <a:lnTo>
                  <a:pt x="13" y="481"/>
                </a:lnTo>
                <a:lnTo>
                  <a:pt x="0" y="481"/>
                </a:lnTo>
                <a:close/>
                <a:moveTo>
                  <a:pt x="0" y="440"/>
                </a:moveTo>
                <a:lnTo>
                  <a:pt x="0" y="427"/>
                </a:lnTo>
                <a:lnTo>
                  <a:pt x="13" y="427"/>
                </a:lnTo>
                <a:lnTo>
                  <a:pt x="13" y="440"/>
                </a:lnTo>
                <a:lnTo>
                  <a:pt x="0" y="440"/>
                </a:lnTo>
                <a:close/>
                <a:moveTo>
                  <a:pt x="0" y="399"/>
                </a:moveTo>
                <a:lnTo>
                  <a:pt x="0" y="386"/>
                </a:lnTo>
                <a:lnTo>
                  <a:pt x="13" y="386"/>
                </a:lnTo>
                <a:lnTo>
                  <a:pt x="13" y="399"/>
                </a:lnTo>
                <a:lnTo>
                  <a:pt x="0" y="399"/>
                </a:lnTo>
                <a:close/>
                <a:moveTo>
                  <a:pt x="0" y="359"/>
                </a:moveTo>
                <a:lnTo>
                  <a:pt x="0" y="345"/>
                </a:lnTo>
                <a:lnTo>
                  <a:pt x="13" y="345"/>
                </a:lnTo>
                <a:lnTo>
                  <a:pt x="13" y="359"/>
                </a:lnTo>
                <a:lnTo>
                  <a:pt x="0" y="359"/>
                </a:lnTo>
                <a:close/>
                <a:moveTo>
                  <a:pt x="0" y="318"/>
                </a:moveTo>
                <a:lnTo>
                  <a:pt x="0" y="304"/>
                </a:lnTo>
                <a:lnTo>
                  <a:pt x="13" y="304"/>
                </a:lnTo>
                <a:lnTo>
                  <a:pt x="13" y="318"/>
                </a:lnTo>
                <a:lnTo>
                  <a:pt x="0" y="318"/>
                </a:lnTo>
                <a:close/>
                <a:moveTo>
                  <a:pt x="0" y="277"/>
                </a:moveTo>
                <a:lnTo>
                  <a:pt x="0" y="263"/>
                </a:lnTo>
                <a:lnTo>
                  <a:pt x="13" y="263"/>
                </a:lnTo>
                <a:lnTo>
                  <a:pt x="13" y="277"/>
                </a:lnTo>
                <a:lnTo>
                  <a:pt x="0" y="277"/>
                </a:lnTo>
                <a:close/>
                <a:moveTo>
                  <a:pt x="0" y="236"/>
                </a:moveTo>
                <a:lnTo>
                  <a:pt x="0" y="222"/>
                </a:lnTo>
                <a:lnTo>
                  <a:pt x="13" y="222"/>
                </a:lnTo>
                <a:lnTo>
                  <a:pt x="13" y="236"/>
                </a:lnTo>
                <a:lnTo>
                  <a:pt x="0" y="236"/>
                </a:lnTo>
                <a:close/>
                <a:moveTo>
                  <a:pt x="0" y="195"/>
                </a:moveTo>
                <a:lnTo>
                  <a:pt x="0" y="181"/>
                </a:lnTo>
                <a:lnTo>
                  <a:pt x="13" y="181"/>
                </a:lnTo>
                <a:lnTo>
                  <a:pt x="13" y="195"/>
                </a:lnTo>
                <a:lnTo>
                  <a:pt x="0" y="195"/>
                </a:lnTo>
                <a:close/>
                <a:moveTo>
                  <a:pt x="0" y="154"/>
                </a:moveTo>
                <a:lnTo>
                  <a:pt x="0" y="140"/>
                </a:lnTo>
                <a:lnTo>
                  <a:pt x="13" y="140"/>
                </a:lnTo>
                <a:lnTo>
                  <a:pt x="13" y="154"/>
                </a:lnTo>
                <a:lnTo>
                  <a:pt x="0" y="154"/>
                </a:lnTo>
                <a:close/>
                <a:moveTo>
                  <a:pt x="0" y="114"/>
                </a:moveTo>
                <a:lnTo>
                  <a:pt x="0" y="100"/>
                </a:lnTo>
                <a:lnTo>
                  <a:pt x="13" y="100"/>
                </a:lnTo>
                <a:lnTo>
                  <a:pt x="13" y="114"/>
                </a:lnTo>
                <a:lnTo>
                  <a:pt x="0" y="114"/>
                </a:lnTo>
                <a:close/>
                <a:moveTo>
                  <a:pt x="0" y="73"/>
                </a:moveTo>
                <a:lnTo>
                  <a:pt x="0" y="59"/>
                </a:lnTo>
                <a:lnTo>
                  <a:pt x="13" y="59"/>
                </a:lnTo>
                <a:lnTo>
                  <a:pt x="13" y="73"/>
                </a:lnTo>
                <a:lnTo>
                  <a:pt x="0" y="73"/>
                </a:lnTo>
                <a:close/>
                <a:moveTo>
                  <a:pt x="0" y="32"/>
                </a:moveTo>
                <a:lnTo>
                  <a:pt x="0" y="18"/>
                </a:lnTo>
                <a:lnTo>
                  <a:pt x="13" y="18"/>
                </a:lnTo>
                <a:lnTo>
                  <a:pt x="13" y="32"/>
                </a:lnTo>
                <a:lnTo>
                  <a:pt x="0" y="32"/>
                </a:lnTo>
                <a:close/>
                <a:moveTo>
                  <a:pt x="23" y="0"/>
                </a:moveTo>
                <a:lnTo>
                  <a:pt x="36" y="0"/>
                </a:lnTo>
                <a:lnTo>
                  <a:pt x="36" y="14"/>
                </a:lnTo>
                <a:lnTo>
                  <a:pt x="23" y="14"/>
                </a:lnTo>
                <a:lnTo>
                  <a:pt x="23" y="0"/>
                </a:lnTo>
                <a:close/>
                <a:moveTo>
                  <a:pt x="64" y="0"/>
                </a:moveTo>
                <a:lnTo>
                  <a:pt x="77" y="0"/>
                </a:lnTo>
                <a:lnTo>
                  <a:pt x="77" y="14"/>
                </a:lnTo>
                <a:lnTo>
                  <a:pt x="64" y="14"/>
                </a:lnTo>
                <a:lnTo>
                  <a:pt x="64" y="0"/>
                </a:lnTo>
                <a:close/>
                <a:moveTo>
                  <a:pt x="105" y="0"/>
                </a:moveTo>
                <a:lnTo>
                  <a:pt x="119" y="0"/>
                </a:lnTo>
                <a:lnTo>
                  <a:pt x="119" y="14"/>
                </a:lnTo>
                <a:lnTo>
                  <a:pt x="105" y="14"/>
                </a:lnTo>
                <a:lnTo>
                  <a:pt x="105" y="0"/>
                </a:lnTo>
                <a:close/>
                <a:moveTo>
                  <a:pt x="146" y="0"/>
                </a:moveTo>
                <a:lnTo>
                  <a:pt x="160" y="0"/>
                </a:lnTo>
                <a:lnTo>
                  <a:pt x="160" y="14"/>
                </a:lnTo>
                <a:lnTo>
                  <a:pt x="146" y="14"/>
                </a:lnTo>
                <a:lnTo>
                  <a:pt x="146" y="0"/>
                </a:lnTo>
                <a:close/>
                <a:moveTo>
                  <a:pt x="187" y="0"/>
                </a:moveTo>
                <a:lnTo>
                  <a:pt x="201" y="0"/>
                </a:lnTo>
                <a:lnTo>
                  <a:pt x="201" y="14"/>
                </a:lnTo>
                <a:lnTo>
                  <a:pt x="187" y="14"/>
                </a:lnTo>
                <a:lnTo>
                  <a:pt x="187" y="0"/>
                </a:lnTo>
                <a:close/>
                <a:moveTo>
                  <a:pt x="228" y="0"/>
                </a:moveTo>
                <a:lnTo>
                  <a:pt x="242" y="0"/>
                </a:lnTo>
                <a:lnTo>
                  <a:pt x="242" y="14"/>
                </a:lnTo>
                <a:lnTo>
                  <a:pt x="228" y="14"/>
                </a:lnTo>
                <a:lnTo>
                  <a:pt x="228" y="0"/>
                </a:lnTo>
                <a:close/>
                <a:moveTo>
                  <a:pt x="269" y="0"/>
                </a:moveTo>
                <a:lnTo>
                  <a:pt x="283" y="0"/>
                </a:lnTo>
                <a:lnTo>
                  <a:pt x="283" y="14"/>
                </a:lnTo>
                <a:lnTo>
                  <a:pt x="269" y="14"/>
                </a:lnTo>
                <a:lnTo>
                  <a:pt x="269" y="0"/>
                </a:lnTo>
                <a:close/>
                <a:moveTo>
                  <a:pt x="310" y="0"/>
                </a:moveTo>
                <a:lnTo>
                  <a:pt x="324" y="0"/>
                </a:lnTo>
                <a:lnTo>
                  <a:pt x="324" y="14"/>
                </a:lnTo>
                <a:lnTo>
                  <a:pt x="310" y="14"/>
                </a:lnTo>
                <a:lnTo>
                  <a:pt x="310" y="0"/>
                </a:lnTo>
                <a:close/>
                <a:moveTo>
                  <a:pt x="351" y="0"/>
                </a:moveTo>
                <a:lnTo>
                  <a:pt x="365" y="0"/>
                </a:lnTo>
                <a:lnTo>
                  <a:pt x="365" y="14"/>
                </a:lnTo>
                <a:lnTo>
                  <a:pt x="351" y="14"/>
                </a:lnTo>
                <a:lnTo>
                  <a:pt x="351" y="0"/>
                </a:lnTo>
                <a:close/>
                <a:moveTo>
                  <a:pt x="392" y="0"/>
                </a:moveTo>
                <a:lnTo>
                  <a:pt x="406" y="0"/>
                </a:lnTo>
                <a:lnTo>
                  <a:pt x="406" y="14"/>
                </a:lnTo>
                <a:lnTo>
                  <a:pt x="392" y="14"/>
                </a:lnTo>
                <a:lnTo>
                  <a:pt x="392" y="0"/>
                </a:lnTo>
                <a:close/>
                <a:moveTo>
                  <a:pt x="433" y="0"/>
                </a:moveTo>
                <a:lnTo>
                  <a:pt x="447" y="0"/>
                </a:lnTo>
                <a:lnTo>
                  <a:pt x="447" y="14"/>
                </a:lnTo>
                <a:lnTo>
                  <a:pt x="433" y="14"/>
                </a:lnTo>
                <a:lnTo>
                  <a:pt x="433" y="0"/>
                </a:lnTo>
                <a:close/>
                <a:moveTo>
                  <a:pt x="474" y="0"/>
                </a:moveTo>
                <a:lnTo>
                  <a:pt x="488" y="0"/>
                </a:lnTo>
                <a:lnTo>
                  <a:pt x="488" y="14"/>
                </a:lnTo>
                <a:lnTo>
                  <a:pt x="474" y="14"/>
                </a:lnTo>
                <a:lnTo>
                  <a:pt x="474" y="0"/>
                </a:lnTo>
                <a:close/>
                <a:moveTo>
                  <a:pt x="515" y="0"/>
                </a:moveTo>
                <a:lnTo>
                  <a:pt x="529" y="0"/>
                </a:lnTo>
                <a:lnTo>
                  <a:pt x="529" y="14"/>
                </a:lnTo>
                <a:lnTo>
                  <a:pt x="515" y="14"/>
                </a:lnTo>
                <a:lnTo>
                  <a:pt x="515" y="0"/>
                </a:lnTo>
                <a:close/>
                <a:moveTo>
                  <a:pt x="556" y="0"/>
                </a:moveTo>
                <a:lnTo>
                  <a:pt x="570" y="0"/>
                </a:lnTo>
                <a:lnTo>
                  <a:pt x="570" y="14"/>
                </a:lnTo>
                <a:lnTo>
                  <a:pt x="556" y="14"/>
                </a:lnTo>
                <a:lnTo>
                  <a:pt x="556" y="0"/>
                </a:lnTo>
                <a:close/>
                <a:moveTo>
                  <a:pt x="597" y="0"/>
                </a:moveTo>
                <a:lnTo>
                  <a:pt x="612" y="0"/>
                </a:lnTo>
                <a:lnTo>
                  <a:pt x="612" y="14"/>
                </a:lnTo>
                <a:lnTo>
                  <a:pt x="597" y="14"/>
                </a:lnTo>
                <a:lnTo>
                  <a:pt x="597" y="0"/>
                </a:lnTo>
                <a:close/>
                <a:moveTo>
                  <a:pt x="638" y="0"/>
                </a:moveTo>
                <a:lnTo>
                  <a:pt x="653" y="0"/>
                </a:lnTo>
                <a:lnTo>
                  <a:pt x="653" y="14"/>
                </a:lnTo>
                <a:lnTo>
                  <a:pt x="638" y="14"/>
                </a:lnTo>
                <a:lnTo>
                  <a:pt x="638" y="0"/>
                </a:lnTo>
                <a:close/>
                <a:moveTo>
                  <a:pt x="679" y="0"/>
                </a:moveTo>
                <a:lnTo>
                  <a:pt x="694" y="0"/>
                </a:lnTo>
                <a:lnTo>
                  <a:pt x="694" y="14"/>
                </a:lnTo>
                <a:lnTo>
                  <a:pt x="679" y="14"/>
                </a:lnTo>
                <a:lnTo>
                  <a:pt x="679" y="0"/>
                </a:lnTo>
                <a:close/>
                <a:moveTo>
                  <a:pt x="720" y="0"/>
                </a:moveTo>
                <a:lnTo>
                  <a:pt x="735" y="0"/>
                </a:lnTo>
                <a:lnTo>
                  <a:pt x="735" y="14"/>
                </a:lnTo>
                <a:lnTo>
                  <a:pt x="720" y="14"/>
                </a:lnTo>
                <a:lnTo>
                  <a:pt x="720" y="0"/>
                </a:lnTo>
                <a:close/>
                <a:moveTo>
                  <a:pt x="762" y="0"/>
                </a:moveTo>
                <a:lnTo>
                  <a:pt x="776" y="0"/>
                </a:lnTo>
                <a:lnTo>
                  <a:pt x="776" y="14"/>
                </a:lnTo>
                <a:lnTo>
                  <a:pt x="762" y="14"/>
                </a:lnTo>
                <a:lnTo>
                  <a:pt x="762" y="0"/>
                </a:lnTo>
                <a:close/>
                <a:moveTo>
                  <a:pt x="803" y="0"/>
                </a:moveTo>
                <a:lnTo>
                  <a:pt x="817" y="0"/>
                </a:lnTo>
                <a:lnTo>
                  <a:pt x="817" y="14"/>
                </a:lnTo>
                <a:lnTo>
                  <a:pt x="803" y="14"/>
                </a:lnTo>
                <a:lnTo>
                  <a:pt x="803" y="0"/>
                </a:lnTo>
                <a:close/>
                <a:moveTo>
                  <a:pt x="844" y="0"/>
                </a:moveTo>
                <a:lnTo>
                  <a:pt x="858" y="0"/>
                </a:lnTo>
                <a:lnTo>
                  <a:pt x="858" y="14"/>
                </a:lnTo>
                <a:lnTo>
                  <a:pt x="844" y="14"/>
                </a:lnTo>
                <a:lnTo>
                  <a:pt x="844" y="0"/>
                </a:lnTo>
                <a:close/>
                <a:moveTo>
                  <a:pt x="885" y="0"/>
                </a:moveTo>
                <a:lnTo>
                  <a:pt x="899" y="0"/>
                </a:lnTo>
                <a:lnTo>
                  <a:pt x="899" y="14"/>
                </a:lnTo>
                <a:lnTo>
                  <a:pt x="885" y="14"/>
                </a:lnTo>
                <a:lnTo>
                  <a:pt x="885" y="0"/>
                </a:lnTo>
                <a:close/>
                <a:moveTo>
                  <a:pt x="927" y="0"/>
                </a:moveTo>
                <a:lnTo>
                  <a:pt x="940" y="0"/>
                </a:lnTo>
                <a:lnTo>
                  <a:pt x="940" y="14"/>
                </a:lnTo>
                <a:lnTo>
                  <a:pt x="927" y="14"/>
                </a:lnTo>
                <a:lnTo>
                  <a:pt x="927" y="0"/>
                </a:lnTo>
                <a:close/>
                <a:moveTo>
                  <a:pt x="968" y="0"/>
                </a:moveTo>
                <a:lnTo>
                  <a:pt x="981" y="0"/>
                </a:lnTo>
                <a:lnTo>
                  <a:pt x="981" y="14"/>
                </a:lnTo>
                <a:lnTo>
                  <a:pt x="968" y="14"/>
                </a:lnTo>
                <a:lnTo>
                  <a:pt x="968" y="0"/>
                </a:lnTo>
                <a:close/>
                <a:moveTo>
                  <a:pt x="1009" y="0"/>
                </a:moveTo>
                <a:lnTo>
                  <a:pt x="1022" y="0"/>
                </a:lnTo>
                <a:lnTo>
                  <a:pt x="1022" y="14"/>
                </a:lnTo>
                <a:lnTo>
                  <a:pt x="1009" y="14"/>
                </a:lnTo>
                <a:lnTo>
                  <a:pt x="1009" y="0"/>
                </a:lnTo>
                <a:close/>
                <a:moveTo>
                  <a:pt x="1050" y="0"/>
                </a:moveTo>
                <a:lnTo>
                  <a:pt x="1063" y="0"/>
                </a:lnTo>
                <a:lnTo>
                  <a:pt x="1063" y="14"/>
                </a:lnTo>
                <a:lnTo>
                  <a:pt x="1050" y="14"/>
                </a:lnTo>
                <a:lnTo>
                  <a:pt x="1050" y="0"/>
                </a:lnTo>
                <a:close/>
                <a:moveTo>
                  <a:pt x="1091" y="0"/>
                </a:moveTo>
                <a:lnTo>
                  <a:pt x="1104" y="0"/>
                </a:lnTo>
                <a:lnTo>
                  <a:pt x="1104" y="14"/>
                </a:lnTo>
                <a:lnTo>
                  <a:pt x="1091" y="14"/>
                </a:lnTo>
                <a:lnTo>
                  <a:pt x="1091" y="0"/>
                </a:lnTo>
                <a:close/>
                <a:moveTo>
                  <a:pt x="1132" y="0"/>
                </a:moveTo>
                <a:lnTo>
                  <a:pt x="1145" y="0"/>
                </a:lnTo>
                <a:lnTo>
                  <a:pt x="1145" y="14"/>
                </a:lnTo>
                <a:lnTo>
                  <a:pt x="1132" y="14"/>
                </a:lnTo>
                <a:lnTo>
                  <a:pt x="1132" y="0"/>
                </a:lnTo>
                <a:close/>
                <a:moveTo>
                  <a:pt x="1173" y="0"/>
                </a:moveTo>
                <a:lnTo>
                  <a:pt x="1186" y="0"/>
                </a:lnTo>
                <a:lnTo>
                  <a:pt x="1186" y="14"/>
                </a:lnTo>
                <a:lnTo>
                  <a:pt x="1173" y="14"/>
                </a:lnTo>
                <a:lnTo>
                  <a:pt x="1173" y="0"/>
                </a:lnTo>
                <a:close/>
                <a:moveTo>
                  <a:pt x="1214" y="0"/>
                </a:moveTo>
                <a:lnTo>
                  <a:pt x="1227" y="0"/>
                </a:lnTo>
                <a:lnTo>
                  <a:pt x="1227" y="14"/>
                </a:lnTo>
                <a:lnTo>
                  <a:pt x="1214" y="14"/>
                </a:lnTo>
                <a:lnTo>
                  <a:pt x="1214" y="0"/>
                </a:lnTo>
                <a:close/>
                <a:moveTo>
                  <a:pt x="1255" y="0"/>
                </a:moveTo>
                <a:lnTo>
                  <a:pt x="1268" y="0"/>
                </a:lnTo>
                <a:lnTo>
                  <a:pt x="1268" y="14"/>
                </a:lnTo>
                <a:lnTo>
                  <a:pt x="1255" y="14"/>
                </a:lnTo>
                <a:lnTo>
                  <a:pt x="1255" y="0"/>
                </a:lnTo>
                <a:close/>
                <a:moveTo>
                  <a:pt x="1296" y="0"/>
                </a:moveTo>
                <a:lnTo>
                  <a:pt x="1309" y="0"/>
                </a:lnTo>
                <a:lnTo>
                  <a:pt x="1309" y="14"/>
                </a:lnTo>
                <a:lnTo>
                  <a:pt x="1296" y="14"/>
                </a:lnTo>
                <a:lnTo>
                  <a:pt x="1296" y="0"/>
                </a:lnTo>
                <a:close/>
                <a:moveTo>
                  <a:pt x="1337" y="0"/>
                </a:moveTo>
                <a:lnTo>
                  <a:pt x="1351" y="0"/>
                </a:lnTo>
                <a:lnTo>
                  <a:pt x="1351" y="14"/>
                </a:lnTo>
                <a:lnTo>
                  <a:pt x="1337" y="14"/>
                </a:lnTo>
                <a:lnTo>
                  <a:pt x="1337" y="0"/>
                </a:lnTo>
                <a:close/>
                <a:moveTo>
                  <a:pt x="1378" y="0"/>
                </a:moveTo>
                <a:lnTo>
                  <a:pt x="1392" y="0"/>
                </a:lnTo>
                <a:lnTo>
                  <a:pt x="1392" y="14"/>
                </a:lnTo>
                <a:lnTo>
                  <a:pt x="1378" y="14"/>
                </a:lnTo>
                <a:lnTo>
                  <a:pt x="1378" y="0"/>
                </a:lnTo>
                <a:close/>
                <a:moveTo>
                  <a:pt x="1419" y="0"/>
                </a:moveTo>
                <a:lnTo>
                  <a:pt x="1433" y="0"/>
                </a:lnTo>
                <a:lnTo>
                  <a:pt x="1433" y="14"/>
                </a:lnTo>
                <a:lnTo>
                  <a:pt x="1419" y="14"/>
                </a:lnTo>
                <a:lnTo>
                  <a:pt x="1419" y="0"/>
                </a:lnTo>
                <a:close/>
                <a:moveTo>
                  <a:pt x="1460" y="0"/>
                </a:moveTo>
                <a:lnTo>
                  <a:pt x="1474" y="0"/>
                </a:lnTo>
                <a:lnTo>
                  <a:pt x="1474" y="14"/>
                </a:lnTo>
                <a:lnTo>
                  <a:pt x="1460" y="14"/>
                </a:lnTo>
                <a:lnTo>
                  <a:pt x="1460" y="0"/>
                </a:lnTo>
                <a:close/>
                <a:moveTo>
                  <a:pt x="1501" y="0"/>
                </a:moveTo>
                <a:lnTo>
                  <a:pt x="1515" y="0"/>
                </a:lnTo>
                <a:lnTo>
                  <a:pt x="1515" y="14"/>
                </a:lnTo>
                <a:lnTo>
                  <a:pt x="1501" y="14"/>
                </a:lnTo>
                <a:lnTo>
                  <a:pt x="1501" y="0"/>
                </a:lnTo>
                <a:close/>
                <a:moveTo>
                  <a:pt x="1542" y="0"/>
                </a:moveTo>
                <a:lnTo>
                  <a:pt x="1556" y="0"/>
                </a:lnTo>
                <a:lnTo>
                  <a:pt x="1556" y="14"/>
                </a:lnTo>
                <a:lnTo>
                  <a:pt x="1542" y="14"/>
                </a:lnTo>
                <a:lnTo>
                  <a:pt x="1542" y="0"/>
                </a:lnTo>
                <a:close/>
                <a:moveTo>
                  <a:pt x="1583" y="0"/>
                </a:moveTo>
                <a:lnTo>
                  <a:pt x="1597" y="0"/>
                </a:lnTo>
                <a:lnTo>
                  <a:pt x="1597" y="14"/>
                </a:lnTo>
                <a:lnTo>
                  <a:pt x="1583" y="14"/>
                </a:lnTo>
                <a:lnTo>
                  <a:pt x="1583" y="0"/>
                </a:lnTo>
                <a:close/>
                <a:moveTo>
                  <a:pt x="1624" y="0"/>
                </a:moveTo>
                <a:lnTo>
                  <a:pt x="1638" y="0"/>
                </a:lnTo>
                <a:lnTo>
                  <a:pt x="1638" y="14"/>
                </a:lnTo>
                <a:lnTo>
                  <a:pt x="1624" y="14"/>
                </a:lnTo>
                <a:lnTo>
                  <a:pt x="1624" y="0"/>
                </a:lnTo>
                <a:close/>
                <a:moveTo>
                  <a:pt x="1666" y="0"/>
                </a:moveTo>
                <a:lnTo>
                  <a:pt x="1679" y="0"/>
                </a:lnTo>
                <a:lnTo>
                  <a:pt x="1679" y="14"/>
                </a:lnTo>
                <a:lnTo>
                  <a:pt x="1666" y="14"/>
                </a:lnTo>
                <a:lnTo>
                  <a:pt x="1666" y="0"/>
                </a:lnTo>
                <a:close/>
                <a:moveTo>
                  <a:pt x="1707" y="0"/>
                </a:moveTo>
                <a:lnTo>
                  <a:pt x="1720" y="0"/>
                </a:lnTo>
                <a:lnTo>
                  <a:pt x="1720" y="14"/>
                </a:lnTo>
                <a:lnTo>
                  <a:pt x="1707" y="14"/>
                </a:lnTo>
                <a:lnTo>
                  <a:pt x="1707" y="0"/>
                </a:lnTo>
                <a:close/>
                <a:moveTo>
                  <a:pt x="1748" y="0"/>
                </a:moveTo>
                <a:lnTo>
                  <a:pt x="1761" y="0"/>
                </a:lnTo>
                <a:lnTo>
                  <a:pt x="1761" y="14"/>
                </a:lnTo>
                <a:lnTo>
                  <a:pt x="1748" y="14"/>
                </a:lnTo>
                <a:lnTo>
                  <a:pt x="1748" y="0"/>
                </a:lnTo>
                <a:close/>
                <a:moveTo>
                  <a:pt x="1789" y="0"/>
                </a:moveTo>
                <a:lnTo>
                  <a:pt x="1802" y="0"/>
                </a:lnTo>
                <a:lnTo>
                  <a:pt x="1802" y="14"/>
                </a:lnTo>
                <a:lnTo>
                  <a:pt x="1789" y="14"/>
                </a:lnTo>
                <a:lnTo>
                  <a:pt x="1789" y="0"/>
                </a:lnTo>
                <a:close/>
                <a:moveTo>
                  <a:pt x="1830" y="0"/>
                </a:moveTo>
                <a:lnTo>
                  <a:pt x="1843" y="0"/>
                </a:lnTo>
                <a:lnTo>
                  <a:pt x="1843" y="14"/>
                </a:lnTo>
                <a:lnTo>
                  <a:pt x="1830" y="14"/>
                </a:lnTo>
                <a:lnTo>
                  <a:pt x="1830" y="0"/>
                </a:lnTo>
                <a:close/>
                <a:moveTo>
                  <a:pt x="1871" y="0"/>
                </a:moveTo>
                <a:lnTo>
                  <a:pt x="1884" y="0"/>
                </a:lnTo>
                <a:lnTo>
                  <a:pt x="1884" y="14"/>
                </a:lnTo>
                <a:lnTo>
                  <a:pt x="1871" y="14"/>
                </a:lnTo>
                <a:lnTo>
                  <a:pt x="1871" y="0"/>
                </a:lnTo>
                <a:close/>
                <a:moveTo>
                  <a:pt x="1912" y="0"/>
                </a:moveTo>
                <a:lnTo>
                  <a:pt x="1925" y="0"/>
                </a:lnTo>
                <a:lnTo>
                  <a:pt x="1925" y="14"/>
                </a:lnTo>
                <a:lnTo>
                  <a:pt x="1912" y="14"/>
                </a:lnTo>
                <a:lnTo>
                  <a:pt x="1912" y="0"/>
                </a:lnTo>
                <a:close/>
                <a:moveTo>
                  <a:pt x="1953" y="0"/>
                </a:moveTo>
                <a:lnTo>
                  <a:pt x="1966" y="0"/>
                </a:lnTo>
                <a:lnTo>
                  <a:pt x="1966" y="14"/>
                </a:lnTo>
                <a:lnTo>
                  <a:pt x="1953" y="14"/>
                </a:lnTo>
                <a:lnTo>
                  <a:pt x="1953" y="0"/>
                </a:lnTo>
                <a:close/>
                <a:moveTo>
                  <a:pt x="1994" y="0"/>
                </a:moveTo>
                <a:lnTo>
                  <a:pt x="2007" y="0"/>
                </a:lnTo>
                <a:lnTo>
                  <a:pt x="2007" y="14"/>
                </a:lnTo>
                <a:lnTo>
                  <a:pt x="1994" y="14"/>
                </a:lnTo>
                <a:lnTo>
                  <a:pt x="1994" y="0"/>
                </a:lnTo>
                <a:close/>
                <a:moveTo>
                  <a:pt x="2035" y="0"/>
                </a:moveTo>
                <a:lnTo>
                  <a:pt x="2048" y="0"/>
                </a:lnTo>
                <a:lnTo>
                  <a:pt x="2048" y="14"/>
                </a:lnTo>
                <a:lnTo>
                  <a:pt x="2035" y="14"/>
                </a:lnTo>
                <a:lnTo>
                  <a:pt x="2035" y="0"/>
                </a:lnTo>
                <a:close/>
                <a:moveTo>
                  <a:pt x="2076" y="0"/>
                </a:moveTo>
                <a:lnTo>
                  <a:pt x="2090" y="0"/>
                </a:lnTo>
                <a:lnTo>
                  <a:pt x="2090" y="14"/>
                </a:lnTo>
                <a:lnTo>
                  <a:pt x="2076" y="14"/>
                </a:lnTo>
                <a:lnTo>
                  <a:pt x="2076" y="0"/>
                </a:lnTo>
                <a:close/>
                <a:moveTo>
                  <a:pt x="2117" y="0"/>
                </a:moveTo>
                <a:lnTo>
                  <a:pt x="2131" y="0"/>
                </a:lnTo>
                <a:lnTo>
                  <a:pt x="2131" y="14"/>
                </a:lnTo>
                <a:lnTo>
                  <a:pt x="2117" y="14"/>
                </a:lnTo>
                <a:lnTo>
                  <a:pt x="2117" y="0"/>
                </a:lnTo>
                <a:close/>
                <a:moveTo>
                  <a:pt x="2158" y="0"/>
                </a:moveTo>
                <a:lnTo>
                  <a:pt x="2172" y="0"/>
                </a:lnTo>
                <a:lnTo>
                  <a:pt x="2172" y="14"/>
                </a:lnTo>
                <a:lnTo>
                  <a:pt x="2158" y="14"/>
                </a:lnTo>
                <a:lnTo>
                  <a:pt x="2158" y="0"/>
                </a:lnTo>
                <a:close/>
                <a:moveTo>
                  <a:pt x="2199" y="0"/>
                </a:moveTo>
                <a:lnTo>
                  <a:pt x="2213" y="0"/>
                </a:lnTo>
                <a:lnTo>
                  <a:pt x="2213" y="14"/>
                </a:lnTo>
                <a:lnTo>
                  <a:pt x="2199" y="14"/>
                </a:lnTo>
                <a:lnTo>
                  <a:pt x="2199" y="0"/>
                </a:lnTo>
                <a:close/>
                <a:moveTo>
                  <a:pt x="2240" y="0"/>
                </a:moveTo>
                <a:lnTo>
                  <a:pt x="2255" y="0"/>
                </a:lnTo>
                <a:lnTo>
                  <a:pt x="2255" y="14"/>
                </a:lnTo>
                <a:lnTo>
                  <a:pt x="2240" y="14"/>
                </a:lnTo>
                <a:lnTo>
                  <a:pt x="2240" y="0"/>
                </a:lnTo>
                <a:close/>
                <a:moveTo>
                  <a:pt x="2281" y="0"/>
                </a:moveTo>
                <a:lnTo>
                  <a:pt x="2296" y="0"/>
                </a:lnTo>
                <a:lnTo>
                  <a:pt x="2296" y="14"/>
                </a:lnTo>
                <a:lnTo>
                  <a:pt x="2281" y="14"/>
                </a:lnTo>
                <a:lnTo>
                  <a:pt x="2281" y="0"/>
                </a:lnTo>
                <a:close/>
                <a:moveTo>
                  <a:pt x="2322" y="0"/>
                </a:moveTo>
                <a:lnTo>
                  <a:pt x="2337" y="0"/>
                </a:lnTo>
                <a:lnTo>
                  <a:pt x="2337" y="14"/>
                </a:lnTo>
                <a:lnTo>
                  <a:pt x="2322" y="14"/>
                </a:lnTo>
                <a:lnTo>
                  <a:pt x="2322" y="0"/>
                </a:lnTo>
                <a:close/>
                <a:moveTo>
                  <a:pt x="2363" y="0"/>
                </a:moveTo>
                <a:lnTo>
                  <a:pt x="2378" y="0"/>
                </a:lnTo>
                <a:lnTo>
                  <a:pt x="2378" y="14"/>
                </a:lnTo>
                <a:lnTo>
                  <a:pt x="2363" y="14"/>
                </a:lnTo>
                <a:lnTo>
                  <a:pt x="2363" y="0"/>
                </a:lnTo>
                <a:close/>
                <a:moveTo>
                  <a:pt x="2405" y="0"/>
                </a:moveTo>
                <a:lnTo>
                  <a:pt x="2419" y="0"/>
                </a:lnTo>
                <a:lnTo>
                  <a:pt x="2419" y="14"/>
                </a:lnTo>
                <a:lnTo>
                  <a:pt x="2405" y="14"/>
                </a:lnTo>
                <a:lnTo>
                  <a:pt x="2405" y="0"/>
                </a:lnTo>
                <a:close/>
                <a:moveTo>
                  <a:pt x="2446" y="0"/>
                </a:moveTo>
                <a:lnTo>
                  <a:pt x="2460" y="0"/>
                </a:lnTo>
                <a:lnTo>
                  <a:pt x="2460" y="14"/>
                </a:lnTo>
                <a:lnTo>
                  <a:pt x="2446" y="14"/>
                </a:lnTo>
                <a:lnTo>
                  <a:pt x="2446" y="0"/>
                </a:lnTo>
                <a:close/>
                <a:moveTo>
                  <a:pt x="2487" y="0"/>
                </a:moveTo>
                <a:lnTo>
                  <a:pt x="2501" y="0"/>
                </a:lnTo>
                <a:lnTo>
                  <a:pt x="2501" y="14"/>
                </a:lnTo>
                <a:lnTo>
                  <a:pt x="2487" y="14"/>
                </a:lnTo>
                <a:lnTo>
                  <a:pt x="2487" y="0"/>
                </a:lnTo>
                <a:close/>
                <a:moveTo>
                  <a:pt x="2528" y="0"/>
                </a:moveTo>
                <a:lnTo>
                  <a:pt x="2542" y="0"/>
                </a:lnTo>
                <a:lnTo>
                  <a:pt x="2542" y="14"/>
                </a:lnTo>
                <a:lnTo>
                  <a:pt x="2528" y="14"/>
                </a:lnTo>
                <a:lnTo>
                  <a:pt x="2528" y="0"/>
                </a:lnTo>
                <a:close/>
                <a:moveTo>
                  <a:pt x="2569" y="0"/>
                </a:moveTo>
                <a:lnTo>
                  <a:pt x="2583" y="0"/>
                </a:lnTo>
                <a:lnTo>
                  <a:pt x="2583" y="14"/>
                </a:lnTo>
                <a:lnTo>
                  <a:pt x="2569" y="14"/>
                </a:lnTo>
                <a:lnTo>
                  <a:pt x="2569" y="0"/>
                </a:lnTo>
                <a:close/>
                <a:moveTo>
                  <a:pt x="2610" y="0"/>
                </a:moveTo>
                <a:lnTo>
                  <a:pt x="2624" y="0"/>
                </a:lnTo>
                <a:lnTo>
                  <a:pt x="2624" y="14"/>
                </a:lnTo>
                <a:lnTo>
                  <a:pt x="2610" y="14"/>
                </a:lnTo>
                <a:lnTo>
                  <a:pt x="2610" y="0"/>
                </a:lnTo>
                <a:close/>
                <a:moveTo>
                  <a:pt x="2651" y="0"/>
                </a:moveTo>
                <a:lnTo>
                  <a:pt x="2665" y="0"/>
                </a:lnTo>
                <a:lnTo>
                  <a:pt x="2665" y="14"/>
                </a:lnTo>
                <a:lnTo>
                  <a:pt x="2651" y="14"/>
                </a:lnTo>
                <a:lnTo>
                  <a:pt x="2651" y="0"/>
                </a:lnTo>
                <a:close/>
                <a:moveTo>
                  <a:pt x="2692" y="0"/>
                </a:moveTo>
                <a:lnTo>
                  <a:pt x="2706" y="0"/>
                </a:lnTo>
                <a:lnTo>
                  <a:pt x="2706" y="14"/>
                </a:lnTo>
                <a:lnTo>
                  <a:pt x="2692" y="14"/>
                </a:lnTo>
                <a:lnTo>
                  <a:pt x="2692" y="0"/>
                </a:lnTo>
                <a:close/>
                <a:moveTo>
                  <a:pt x="2734" y="0"/>
                </a:moveTo>
                <a:lnTo>
                  <a:pt x="2747" y="0"/>
                </a:lnTo>
                <a:lnTo>
                  <a:pt x="2747" y="14"/>
                </a:lnTo>
                <a:lnTo>
                  <a:pt x="2734" y="14"/>
                </a:lnTo>
                <a:lnTo>
                  <a:pt x="2734" y="0"/>
                </a:lnTo>
                <a:close/>
                <a:moveTo>
                  <a:pt x="2775" y="0"/>
                </a:moveTo>
                <a:lnTo>
                  <a:pt x="2788" y="0"/>
                </a:lnTo>
                <a:lnTo>
                  <a:pt x="2788" y="14"/>
                </a:lnTo>
                <a:lnTo>
                  <a:pt x="2775" y="14"/>
                </a:lnTo>
                <a:lnTo>
                  <a:pt x="2775" y="0"/>
                </a:lnTo>
                <a:close/>
                <a:moveTo>
                  <a:pt x="2816" y="0"/>
                </a:moveTo>
                <a:lnTo>
                  <a:pt x="2829" y="0"/>
                </a:lnTo>
                <a:lnTo>
                  <a:pt x="2829" y="14"/>
                </a:lnTo>
                <a:lnTo>
                  <a:pt x="2816" y="14"/>
                </a:lnTo>
                <a:lnTo>
                  <a:pt x="2816" y="0"/>
                </a:lnTo>
                <a:close/>
                <a:moveTo>
                  <a:pt x="2857" y="0"/>
                </a:moveTo>
                <a:lnTo>
                  <a:pt x="2870" y="0"/>
                </a:lnTo>
                <a:lnTo>
                  <a:pt x="2870" y="14"/>
                </a:lnTo>
                <a:lnTo>
                  <a:pt x="2857" y="14"/>
                </a:lnTo>
                <a:lnTo>
                  <a:pt x="2857" y="0"/>
                </a:lnTo>
                <a:close/>
                <a:moveTo>
                  <a:pt x="2898" y="0"/>
                </a:moveTo>
                <a:lnTo>
                  <a:pt x="2911" y="0"/>
                </a:lnTo>
                <a:lnTo>
                  <a:pt x="2911" y="14"/>
                </a:lnTo>
                <a:lnTo>
                  <a:pt x="2898" y="14"/>
                </a:lnTo>
                <a:lnTo>
                  <a:pt x="2898" y="0"/>
                </a:lnTo>
                <a:close/>
                <a:moveTo>
                  <a:pt x="2939" y="0"/>
                </a:moveTo>
                <a:lnTo>
                  <a:pt x="2952" y="0"/>
                </a:lnTo>
                <a:lnTo>
                  <a:pt x="2952" y="14"/>
                </a:lnTo>
                <a:lnTo>
                  <a:pt x="2939" y="14"/>
                </a:lnTo>
                <a:lnTo>
                  <a:pt x="2939" y="0"/>
                </a:lnTo>
                <a:close/>
                <a:moveTo>
                  <a:pt x="2980" y="0"/>
                </a:moveTo>
                <a:lnTo>
                  <a:pt x="2994" y="0"/>
                </a:lnTo>
                <a:lnTo>
                  <a:pt x="2994" y="14"/>
                </a:lnTo>
                <a:lnTo>
                  <a:pt x="2980" y="14"/>
                </a:lnTo>
                <a:lnTo>
                  <a:pt x="2980" y="0"/>
                </a:lnTo>
                <a:close/>
                <a:moveTo>
                  <a:pt x="3021" y="0"/>
                </a:moveTo>
                <a:lnTo>
                  <a:pt x="3035" y="0"/>
                </a:lnTo>
                <a:lnTo>
                  <a:pt x="3035" y="14"/>
                </a:lnTo>
                <a:lnTo>
                  <a:pt x="3021" y="14"/>
                </a:lnTo>
                <a:lnTo>
                  <a:pt x="3021" y="0"/>
                </a:lnTo>
                <a:close/>
                <a:moveTo>
                  <a:pt x="3062" y="0"/>
                </a:moveTo>
                <a:lnTo>
                  <a:pt x="3076" y="0"/>
                </a:lnTo>
                <a:lnTo>
                  <a:pt x="3076" y="14"/>
                </a:lnTo>
                <a:lnTo>
                  <a:pt x="3062" y="14"/>
                </a:lnTo>
                <a:lnTo>
                  <a:pt x="3062" y="0"/>
                </a:lnTo>
                <a:close/>
                <a:moveTo>
                  <a:pt x="3103" y="0"/>
                </a:moveTo>
                <a:lnTo>
                  <a:pt x="3117" y="0"/>
                </a:lnTo>
                <a:lnTo>
                  <a:pt x="3117" y="14"/>
                </a:lnTo>
                <a:lnTo>
                  <a:pt x="3103" y="14"/>
                </a:lnTo>
                <a:lnTo>
                  <a:pt x="3103" y="0"/>
                </a:lnTo>
                <a:close/>
                <a:moveTo>
                  <a:pt x="3144" y="0"/>
                </a:moveTo>
                <a:lnTo>
                  <a:pt x="3158" y="0"/>
                </a:lnTo>
                <a:lnTo>
                  <a:pt x="3158" y="14"/>
                </a:lnTo>
                <a:lnTo>
                  <a:pt x="3144" y="14"/>
                </a:lnTo>
                <a:lnTo>
                  <a:pt x="3144" y="0"/>
                </a:lnTo>
                <a:close/>
                <a:moveTo>
                  <a:pt x="3185" y="0"/>
                </a:moveTo>
                <a:lnTo>
                  <a:pt x="3199" y="0"/>
                </a:lnTo>
                <a:lnTo>
                  <a:pt x="3199" y="14"/>
                </a:lnTo>
                <a:lnTo>
                  <a:pt x="3185" y="14"/>
                </a:lnTo>
                <a:lnTo>
                  <a:pt x="3185" y="0"/>
                </a:lnTo>
                <a:close/>
                <a:moveTo>
                  <a:pt x="3226" y="0"/>
                </a:moveTo>
                <a:lnTo>
                  <a:pt x="3240" y="0"/>
                </a:lnTo>
                <a:lnTo>
                  <a:pt x="3240" y="14"/>
                </a:lnTo>
                <a:lnTo>
                  <a:pt x="3226" y="14"/>
                </a:lnTo>
                <a:lnTo>
                  <a:pt x="3226" y="0"/>
                </a:lnTo>
                <a:close/>
                <a:moveTo>
                  <a:pt x="3267" y="0"/>
                </a:moveTo>
                <a:lnTo>
                  <a:pt x="3281" y="0"/>
                </a:lnTo>
                <a:lnTo>
                  <a:pt x="3281" y="14"/>
                </a:lnTo>
                <a:lnTo>
                  <a:pt x="3267" y="14"/>
                </a:lnTo>
                <a:lnTo>
                  <a:pt x="3267" y="0"/>
                </a:lnTo>
                <a:close/>
                <a:moveTo>
                  <a:pt x="3309" y="0"/>
                </a:moveTo>
                <a:lnTo>
                  <a:pt x="3322" y="0"/>
                </a:lnTo>
                <a:lnTo>
                  <a:pt x="3322" y="14"/>
                </a:lnTo>
                <a:lnTo>
                  <a:pt x="3309" y="14"/>
                </a:lnTo>
                <a:lnTo>
                  <a:pt x="3309" y="0"/>
                </a:lnTo>
                <a:close/>
                <a:moveTo>
                  <a:pt x="3350" y="0"/>
                </a:moveTo>
                <a:lnTo>
                  <a:pt x="3363" y="0"/>
                </a:lnTo>
                <a:lnTo>
                  <a:pt x="3363" y="14"/>
                </a:lnTo>
                <a:lnTo>
                  <a:pt x="3350" y="14"/>
                </a:lnTo>
                <a:lnTo>
                  <a:pt x="3350" y="0"/>
                </a:lnTo>
                <a:close/>
                <a:moveTo>
                  <a:pt x="3391" y="0"/>
                </a:moveTo>
                <a:lnTo>
                  <a:pt x="3404" y="0"/>
                </a:lnTo>
                <a:lnTo>
                  <a:pt x="3404" y="14"/>
                </a:lnTo>
                <a:lnTo>
                  <a:pt x="3391" y="14"/>
                </a:lnTo>
                <a:lnTo>
                  <a:pt x="3391" y="0"/>
                </a:lnTo>
                <a:close/>
                <a:moveTo>
                  <a:pt x="3432" y="0"/>
                </a:moveTo>
                <a:lnTo>
                  <a:pt x="3445" y="0"/>
                </a:lnTo>
                <a:lnTo>
                  <a:pt x="3445" y="14"/>
                </a:lnTo>
                <a:lnTo>
                  <a:pt x="3432" y="14"/>
                </a:lnTo>
                <a:lnTo>
                  <a:pt x="3432" y="0"/>
                </a:lnTo>
                <a:close/>
                <a:moveTo>
                  <a:pt x="3473" y="0"/>
                </a:moveTo>
                <a:lnTo>
                  <a:pt x="3486" y="0"/>
                </a:lnTo>
                <a:lnTo>
                  <a:pt x="3486" y="14"/>
                </a:lnTo>
                <a:lnTo>
                  <a:pt x="3473" y="14"/>
                </a:lnTo>
                <a:lnTo>
                  <a:pt x="3473" y="0"/>
                </a:lnTo>
                <a:close/>
                <a:moveTo>
                  <a:pt x="3514" y="0"/>
                </a:moveTo>
                <a:lnTo>
                  <a:pt x="3527" y="0"/>
                </a:lnTo>
                <a:lnTo>
                  <a:pt x="3527" y="14"/>
                </a:lnTo>
                <a:lnTo>
                  <a:pt x="3514" y="14"/>
                </a:lnTo>
                <a:lnTo>
                  <a:pt x="3514" y="0"/>
                </a:lnTo>
                <a:close/>
                <a:moveTo>
                  <a:pt x="3555" y="0"/>
                </a:moveTo>
                <a:lnTo>
                  <a:pt x="3568" y="0"/>
                </a:lnTo>
                <a:lnTo>
                  <a:pt x="3568" y="14"/>
                </a:lnTo>
                <a:lnTo>
                  <a:pt x="3555" y="14"/>
                </a:lnTo>
                <a:lnTo>
                  <a:pt x="3555" y="0"/>
                </a:lnTo>
                <a:close/>
                <a:moveTo>
                  <a:pt x="3596" y="0"/>
                </a:moveTo>
                <a:lnTo>
                  <a:pt x="3609" y="0"/>
                </a:lnTo>
                <a:lnTo>
                  <a:pt x="3609" y="14"/>
                </a:lnTo>
                <a:lnTo>
                  <a:pt x="3596" y="14"/>
                </a:lnTo>
                <a:lnTo>
                  <a:pt x="3596" y="0"/>
                </a:lnTo>
                <a:close/>
                <a:moveTo>
                  <a:pt x="3637" y="0"/>
                </a:moveTo>
                <a:lnTo>
                  <a:pt x="3650" y="0"/>
                </a:lnTo>
                <a:lnTo>
                  <a:pt x="3650" y="14"/>
                </a:lnTo>
                <a:lnTo>
                  <a:pt x="3637" y="14"/>
                </a:lnTo>
                <a:lnTo>
                  <a:pt x="3637" y="0"/>
                </a:lnTo>
                <a:close/>
                <a:moveTo>
                  <a:pt x="3678" y="0"/>
                </a:moveTo>
                <a:lnTo>
                  <a:pt x="3691" y="0"/>
                </a:lnTo>
                <a:lnTo>
                  <a:pt x="3691" y="14"/>
                </a:lnTo>
                <a:lnTo>
                  <a:pt x="3678" y="14"/>
                </a:lnTo>
                <a:lnTo>
                  <a:pt x="3678" y="0"/>
                </a:lnTo>
                <a:close/>
                <a:moveTo>
                  <a:pt x="3719" y="0"/>
                </a:moveTo>
                <a:lnTo>
                  <a:pt x="3733" y="0"/>
                </a:lnTo>
                <a:lnTo>
                  <a:pt x="3733" y="14"/>
                </a:lnTo>
                <a:lnTo>
                  <a:pt x="3719" y="14"/>
                </a:lnTo>
                <a:lnTo>
                  <a:pt x="3719" y="0"/>
                </a:lnTo>
                <a:close/>
                <a:moveTo>
                  <a:pt x="3760" y="0"/>
                </a:moveTo>
                <a:lnTo>
                  <a:pt x="3774" y="0"/>
                </a:lnTo>
                <a:lnTo>
                  <a:pt x="3774" y="14"/>
                </a:lnTo>
                <a:lnTo>
                  <a:pt x="3760" y="14"/>
                </a:lnTo>
                <a:lnTo>
                  <a:pt x="3760" y="0"/>
                </a:lnTo>
                <a:close/>
                <a:moveTo>
                  <a:pt x="3801" y="0"/>
                </a:moveTo>
                <a:lnTo>
                  <a:pt x="3815" y="0"/>
                </a:lnTo>
                <a:lnTo>
                  <a:pt x="3815" y="14"/>
                </a:lnTo>
                <a:lnTo>
                  <a:pt x="3801" y="14"/>
                </a:lnTo>
                <a:lnTo>
                  <a:pt x="3801" y="0"/>
                </a:lnTo>
                <a:close/>
                <a:moveTo>
                  <a:pt x="3842" y="0"/>
                </a:moveTo>
                <a:lnTo>
                  <a:pt x="3856" y="0"/>
                </a:lnTo>
                <a:lnTo>
                  <a:pt x="3856" y="14"/>
                </a:lnTo>
                <a:lnTo>
                  <a:pt x="3842" y="14"/>
                </a:lnTo>
                <a:lnTo>
                  <a:pt x="3842" y="0"/>
                </a:lnTo>
                <a:close/>
                <a:moveTo>
                  <a:pt x="3883" y="0"/>
                </a:moveTo>
                <a:lnTo>
                  <a:pt x="3897" y="0"/>
                </a:lnTo>
                <a:lnTo>
                  <a:pt x="3897" y="14"/>
                </a:lnTo>
                <a:lnTo>
                  <a:pt x="3883" y="14"/>
                </a:lnTo>
                <a:lnTo>
                  <a:pt x="3883" y="0"/>
                </a:lnTo>
                <a:close/>
                <a:moveTo>
                  <a:pt x="3924" y="0"/>
                </a:moveTo>
                <a:lnTo>
                  <a:pt x="3938" y="0"/>
                </a:lnTo>
                <a:lnTo>
                  <a:pt x="3938" y="14"/>
                </a:lnTo>
                <a:lnTo>
                  <a:pt x="3924" y="14"/>
                </a:lnTo>
                <a:lnTo>
                  <a:pt x="3924" y="0"/>
                </a:lnTo>
                <a:close/>
                <a:moveTo>
                  <a:pt x="3965" y="14"/>
                </a:moveTo>
                <a:lnTo>
                  <a:pt x="3965" y="28"/>
                </a:lnTo>
                <a:lnTo>
                  <a:pt x="3951" y="28"/>
                </a:lnTo>
                <a:lnTo>
                  <a:pt x="3951" y="14"/>
                </a:lnTo>
                <a:lnTo>
                  <a:pt x="3965" y="14"/>
                </a:lnTo>
                <a:close/>
                <a:moveTo>
                  <a:pt x="3965" y="55"/>
                </a:moveTo>
                <a:lnTo>
                  <a:pt x="3965" y="69"/>
                </a:lnTo>
                <a:lnTo>
                  <a:pt x="3951" y="69"/>
                </a:lnTo>
                <a:lnTo>
                  <a:pt x="3951" y="55"/>
                </a:lnTo>
                <a:lnTo>
                  <a:pt x="3965" y="55"/>
                </a:lnTo>
                <a:close/>
                <a:moveTo>
                  <a:pt x="3965" y="96"/>
                </a:moveTo>
                <a:lnTo>
                  <a:pt x="3965" y="110"/>
                </a:lnTo>
                <a:lnTo>
                  <a:pt x="3951" y="110"/>
                </a:lnTo>
                <a:lnTo>
                  <a:pt x="3951" y="96"/>
                </a:lnTo>
                <a:lnTo>
                  <a:pt x="3965" y="96"/>
                </a:lnTo>
                <a:close/>
                <a:moveTo>
                  <a:pt x="3965" y="136"/>
                </a:moveTo>
                <a:lnTo>
                  <a:pt x="3965" y="151"/>
                </a:lnTo>
                <a:lnTo>
                  <a:pt x="3951" y="151"/>
                </a:lnTo>
                <a:lnTo>
                  <a:pt x="3951" y="136"/>
                </a:lnTo>
                <a:lnTo>
                  <a:pt x="3965" y="136"/>
                </a:lnTo>
                <a:close/>
                <a:moveTo>
                  <a:pt x="3965" y="177"/>
                </a:moveTo>
                <a:lnTo>
                  <a:pt x="3965" y="191"/>
                </a:lnTo>
                <a:lnTo>
                  <a:pt x="3951" y="191"/>
                </a:lnTo>
                <a:lnTo>
                  <a:pt x="3951" y="177"/>
                </a:lnTo>
                <a:lnTo>
                  <a:pt x="3965" y="177"/>
                </a:lnTo>
                <a:close/>
                <a:moveTo>
                  <a:pt x="3965" y="218"/>
                </a:moveTo>
                <a:lnTo>
                  <a:pt x="3965" y="232"/>
                </a:lnTo>
                <a:lnTo>
                  <a:pt x="3951" y="232"/>
                </a:lnTo>
                <a:lnTo>
                  <a:pt x="3951" y="218"/>
                </a:lnTo>
                <a:lnTo>
                  <a:pt x="3965" y="218"/>
                </a:lnTo>
                <a:close/>
                <a:moveTo>
                  <a:pt x="3965" y="259"/>
                </a:moveTo>
                <a:lnTo>
                  <a:pt x="3965" y="273"/>
                </a:lnTo>
                <a:lnTo>
                  <a:pt x="3951" y="273"/>
                </a:lnTo>
                <a:lnTo>
                  <a:pt x="3951" y="259"/>
                </a:lnTo>
                <a:lnTo>
                  <a:pt x="3965" y="259"/>
                </a:lnTo>
                <a:close/>
                <a:moveTo>
                  <a:pt x="3965" y="300"/>
                </a:moveTo>
                <a:lnTo>
                  <a:pt x="3965" y="314"/>
                </a:lnTo>
                <a:lnTo>
                  <a:pt x="3951" y="314"/>
                </a:lnTo>
                <a:lnTo>
                  <a:pt x="3951" y="300"/>
                </a:lnTo>
                <a:lnTo>
                  <a:pt x="3965" y="300"/>
                </a:lnTo>
                <a:close/>
                <a:moveTo>
                  <a:pt x="3965" y="341"/>
                </a:moveTo>
                <a:lnTo>
                  <a:pt x="3965" y="355"/>
                </a:lnTo>
                <a:lnTo>
                  <a:pt x="3951" y="355"/>
                </a:lnTo>
                <a:lnTo>
                  <a:pt x="3951" y="341"/>
                </a:lnTo>
                <a:lnTo>
                  <a:pt x="3965" y="341"/>
                </a:lnTo>
                <a:close/>
                <a:moveTo>
                  <a:pt x="3965" y="381"/>
                </a:moveTo>
                <a:lnTo>
                  <a:pt x="3965" y="396"/>
                </a:lnTo>
                <a:lnTo>
                  <a:pt x="3951" y="396"/>
                </a:lnTo>
                <a:lnTo>
                  <a:pt x="3951" y="381"/>
                </a:lnTo>
                <a:lnTo>
                  <a:pt x="3965" y="381"/>
                </a:lnTo>
                <a:close/>
                <a:moveTo>
                  <a:pt x="3965" y="422"/>
                </a:moveTo>
                <a:lnTo>
                  <a:pt x="3965" y="436"/>
                </a:lnTo>
                <a:lnTo>
                  <a:pt x="3951" y="436"/>
                </a:lnTo>
                <a:lnTo>
                  <a:pt x="3951" y="422"/>
                </a:lnTo>
                <a:lnTo>
                  <a:pt x="3965" y="422"/>
                </a:lnTo>
                <a:close/>
                <a:moveTo>
                  <a:pt x="3965" y="463"/>
                </a:moveTo>
                <a:lnTo>
                  <a:pt x="3965" y="477"/>
                </a:lnTo>
                <a:lnTo>
                  <a:pt x="3951" y="477"/>
                </a:lnTo>
                <a:lnTo>
                  <a:pt x="3951" y="463"/>
                </a:lnTo>
                <a:lnTo>
                  <a:pt x="3965" y="463"/>
                </a:lnTo>
                <a:close/>
                <a:moveTo>
                  <a:pt x="3965" y="504"/>
                </a:moveTo>
                <a:lnTo>
                  <a:pt x="3965" y="518"/>
                </a:lnTo>
                <a:lnTo>
                  <a:pt x="3951" y="518"/>
                </a:lnTo>
                <a:lnTo>
                  <a:pt x="3951" y="504"/>
                </a:lnTo>
                <a:lnTo>
                  <a:pt x="3965" y="504"/>
                </a:lnTo>
                <a:close/>
                <a:moveTo>
                  <a:pt x="3965" y="545"/>
                </a:moveTo>
                <a:lnTo>
                  <a:pt x="3965" y="559"/>
                </a:lnTo>
                <a:lnTo>
                  <a:pt x="3951" y="559"/>
                </a:lnTo>
                <a:lnTo>
                  <a:pt x="3951" y="545"/>
                </a:lnTo>
                <a:lnTo>
                  <a:pt x="3965" y="545"/>
                </a:lnTo>
                <a:close/>
                <a:moveTo>
                  <a:pt x="3965" y="586"/>
                </a:moveTo>
                <a:lnTo>
                  <a:pt x="3965" y="600"/>
                </a:lnTo>
                <a:lnTo>
                  <a:pt x="3951" y="600"/>
                </a:lnTo>
                <a:lnTo>
                  <a:pt x="3951" y="586"/>
                </a:lnTo>
                <a:lnTo>
                  <a:pt x="3965" y="586"/>
                </a:lnTo>
                <a:close/>
                <a:moveTo>
                  <a:pt x="3965" y="627"/>
                </a:moveTo>
                <a:lnTo>
                  <a:pt x="3965" y="640"/>
                </a:lnTo>
                <a:lnTo>
                  <a:pt x="3951" y="640"/>
                </a:lnTo>
                <a:lnTo>
                  <a:pt x="3951" y="627"/>
                </a:lnTo>
                <a:lnTo>
                  <a:pt x="3965" y="627"/>
                </a:lnTo>
                <a:close/>
                <a:moveTo>
                  <a:pt x="3965" y="668"/>
                </a:moveTo>
                <a:lnTo>
                  <a:pt x="3965" y="681"/>
                </a:lnTo>
                <a:lnTo>
                  <a:pt x="3951" y="681"/>
                </a:lnTo>
                <a:lnTo>
                  <a:pt x="3951" y="668"/>
                </a:lnTo>
                <a:lnTo>
                  <a:pt x="3965" y="668"/>
                </a:lnTo>
                <a:close/>
                <a:moveTo>
                  <a:pt x="3965" y="709"/>
                </a:moveTo>
                <a:lnTo>
                  <a:pt x="3965" y="722"/>
                </a:lnTo>
                <a:lnTo>
                  <a:pt x="3951" y="722"/>
                </a:lnTo>
                <a:lnTo>
                  <a:pt x="3951" y="709"/>
                </a:lnTo>
                <a:lnTo>
                  <a:pt x="3965" y="709"/>
                </a:lnTo>
                <a:close/>
                <a:moveTo>
                  <a:pt x="3965" y="750"/>
                </a:moveTo>
                <a:lnTo>
                  <a:pt x="3965" y="763"/>
                </a:lnTo>
                <a:lnTo>
                  <a:pt x="3951" y="763"/>
                </a:lnTo>
                <a:lnTo>
                  <a:pt x="3951" y="750"/>
                </a:lnTo>
                <a:lnTo>
                  <a:pt x="3965" y="750"/>
                </a:lnTo>
                <a:close/>
                <a:moveTo>
                  <a:pt x="3965" y="790"/>
                </a:moveTo>
                <a:lnTo>
                  <a:pt x="3965" y="804"/>
                </a:lnTo>
                <a:lnTo>
                  <a:pt x="3951" y="804"/>
                </a:lnTo>
                <a:lnTo>
                  <a:pt x="3951" y="790"/>
                </a:lnTo>
                <a:lnTo>
                  <a:pt x="3965" y="790"/>
                </a:lnTo>
                <a:close/>
                <a:moveTo>
                  <a:pt x="3965" y="831"/>
                </a:moveTo>
                <a:lnTo>
                  <a:pt x="3965" y="845"/>
                </a:lnTo>
                <a:lnTo>
                  <a:pt x="3951" y="845"/>
                </a:lnTo>
                <a:lnTo>
                  <a:pt x="3951" y="831"/>
                </a:lnTo>
                <a:lnTo>
                  <a:pt x="3965" y="831"/>
                </a:lnTo>
                <a:close/>
                <a:moveTo>
                  <a:pt x="3965" y="872"/>
                </a:moveTo>
                <a:lnTo>
                  <a:pt x="3965" y="885"/>
                </a:lnTo>
                <a:lnTo>
                  <a:pt x="3951" y="885"/>
                </a:lnTo>
                <a:lnTo>
                  <a:pt x="3951" y="872"/>
                </a:lnTo>
                <a:lnTo>
                  <a:pt x="3965" y="872"/>
                </a:lnTo>
                <a:close/>
                <a:moveTo>
                  <a:pt x="3965" y="913"/>
                </a:moveTo>
                <a:lnTo>
                  <a:pt x="3965" y="926"/>
                </a:lnTo>
                <a:lnTo>
                  <a:pt x="3951" y="926"/>
                </a:lnTo>
                <a:lnTo>
                  <a:pt x="3951" y="913"/>
                </a:lnTo>
                <a:lnTo>
                  <a:pt x="3965" y="913"/>
                </a:lnTo>
                <a:close/>
                <a:moveTo>
                  <a:pt x="3965" y="954"/>
                </a:moveTo>
                <a:lnTo>
                  <a:pt x="3965" y="967"/>
                </a:lnTo>
                <a:lnTo>
                  <a:pt x="3951" y="967"/>
                </a:lnTo>
                <a:lnTo>
                  <a:pt x="3951" y="954"/>
                </a:lnTo>
                <a:lnTo>
                  <a:pt x="3965" y="954"/>
                </a:lnTo>
                <a:close/>
                <a:moveTo>
                  <a:pt x="3965" y="995"/>
                </a:moveTo>
                <a:lnTo>
                  <a:pt x="3965" y="1008"/>
                </a:lnTo>
                <a:lnTo>
                  <a:pt x="3951" y="1008"/>
                </a:lnTo>
                <a:lnTo>
                  <a:pt x="3951" y="995"/>
                </a:lnTo>
                <a:lnTo>
                  <a:pt x="3965" y="995"/>
                </a:lnTo>
                <a:close/>
                <a:moveTo>
                  <a:pt x="3965" y="1035"/>
                </a:moveTo>
                <a:lnTo>
                  <a:pt x="3965" y="1049"/>
                </a:lnTo>
                <a:lnTo>
                  <a:pt x="3951" y="1049"/>
                </a:lnTo>
                <a:lnTo>
                  <a:pt x="3951" y="1035"/>
                </a:lnTo>
                <a:lnTo>
                  <a:pt x="3965" y="1035"/>
                </a:lnTo>
                <a:close/>
                <a:moveTo>
                  <a:pt x="3965" y="1076"/>
                </a:moveTo>
                <a:lnTo>
                  <a:pt x="3965" y="1090"/>
                </a:lnTo>
                <a:lnTo>
                  <a:pt x="3951" y="1090"/>
                </a:lnTo>
                <a:lnTo>
                  <a:pt x="3951" y="1076"/>
                </a:lnTo>
                <a:lnTo>
                  <a:pt x="3965" y="1076"/>
                </a:lnTo>
                <a:close/>
                <a:moveTo>
                  <a:pt x="3965" y="1117"/>
                </a:moveTo>
                <a:lnTo>
                  <a:pt x="3965" y="1130"/>
                </a:lnTo>
                <a:lnTo>
                  <a:pt x="3951" y="1130"/>
                </a:lnTo>
                <a:lnTo>
                  <a:pt x="3951" y="1117"/>
                </a:lnTo>
                <a:lnTo>
                  <a:pt x="3965" y="1117"/>
                </a:lnTo>
                <a:close/>
                <a:moveTo>
                  <a:pt x="3965" y="1158"/>
                </a:moveTo>
                <a:lnTo>
                  <a:pt x="3965" y="1165"/>
                </a:lnTo>
                <a:lnTo>
                  <a:pt x="3951" y="1165"/>
                </a:lnTo>
                <a:lnTo>
                  <a:pt x="3951" y="1158"/>
                </a:lnTo>
                <a:lnTo>
                  <a:pt x="3965" y="1158"/>
                </a:lnTo>
                <a:close/>
              </a:path>
            </a:pathLst>
          </a:custGeom>
          <a:solidFill>
            <a:srgbClr val="0078D7"/>
          </a:solidFill>
          <a:ln w="1588" cap="flat">
            <a:solidFill>
              <a:srgbClr val="0078D7"/>
            </a:solidFill>
            <a:prstDash val="solid"/>
            <a:round/>
            <a:headEnd/>
            <a:tailEnd/>
          </a:ln>
        </p:spPr>
        <p:txBody>
          <a:bodyPr vert="horz" wrap="square" lIns="93260" tIns="46630" rIns="93260" bIns="46630" numCol="1" anchor="b" anchorCtr="0" compatLnSpc="1">
            <a:prstTxWarp prst="textNoShape">
              <a:avLst/>
            </a:prstTxWarp>
          </a:bodyPr>
          <a:lstStyle/>
          <a:p>
            <a:pPr algn="ctr" defTabSz="932597">
              <a:defRPr/>
            </a:pPr>
            <a:r>
              <a:rPr lang="en-US" sz="1836" b="1" i="1" dirty="0" err="1">
                <a:solidFill>
                  <a:srgbClr val="0078D7">
                    <a:lumMod val="75000"/>
                  </a:srgbClr>
                </a:solidFill>
                <a:latin typeface="Segoe UI Semilight"/>
              </a:rPr>
              <a:t>VNet</a:t>
            </a:r>
            <a:r>
              <a:rPr lang="en-US" sz="1836" b="1" i="1" dirty="0">
                <a:solidFill>
                  <a:srgbClr val="0078D7">
                    <a:lumMod val="75000"/>
                  </a:srgbClr>
                </a:solidFill>
                <a:latin typeface="Segoe UI Semilight"/>
              </a:rPr>
              <a:t> Boundary</a:t>
            </a:r>
          </a:p>
        </p:txBody>
      </p:sp>
      <p:sp>
        <p:nvSpPr>
          <p:cNvPr id="50" name="Freeform 8"/>
          <p:cNvSpPr>
            <a:spLocks noEditPoints="1"/>
          </p:cNvSpPr>
          <p:nvPr/>
        </p:nvSpPr>
        <p:spPr bwMode="auto">
          <a:xfrm>
            <a:off x="8756597" y="5525983"/>
            <a:ext cx="541683" cy="280105"/>
          </a:xfrm>
          <a:custGeom>
            <a:avLst/>
            <a:gdLst>
              <a:gd name="T0" fmla="*/ 0 w 407"/>
              <a:gd name="T1" fmla="*/ 110 h 221"/>
              <a:gd name="T2" fmla="*/ 110 w 407"/>
              <a:gd name="T3" fmla="*/ 221 h 221"/>
              <a:gd name="T4" fmla="*/ 124 w 407"/>
              <a:gd name="T5" fmla="*/ 206 h 221"/>
              <a:gd name="T6" fmla="*/ 28 w 407"/>
              <a:gd name="T7" fmla="*/ 110 h 221"/>
              <a:gd name="T8" fmla="*/ 124 w 407"/>
              <a:gd name="T9" fmla="*/ 14 h 221"/>
              <a:gd name="T10" fmla="*/ 110 w 407"/>
              <a:gd name="T11" fmla="*/ 0 h 221"/>
              <a:gd name="T12" fmla="*/ 0 w 407"/>
              <a:gd name="T13" fmla="*/ 110 h 221"/>
              <a:gd name="T14" fmla="*/ 407 w 407"/>
              <a:gd name="T15" fmla="*/ 110 h 221"/>
              <a:gd name="T16" fmla="*/ 297 w 407"/>
              <a:gd name="T17" fmla="*/ 0 h 221"/>
              <a:gd name="T18" fmla="*/ 283 w 407"/>
              <a:gd name="T19" fmla="*/ 14 h 221"/>
              <a:gd name="T20" fmla="*/ 379 w 407"/>
              <a:gd name="T21" fmla="*/ 110 h 221"/>
              <a:gd name="T22" fmla="*/ 283 w 407"/>
              <a:gd name="T23" fmla="*/ 206 h 221"/>
              <a:gd name="T24" fmla="*/ 297 w 407"/>
              <a:gd name="T25" fmla="*/ 221 h 221"/>
              <a:gd name="T26" fmla="*/ 407 w 407"/>
              <a:gd name="T27" fmla="*/ 110 h 221"/>
              <a:gd name="T28" fmla="*/ 303 w 407"/>
              <a:gd name="T29" fmla="*/ 110 h 221"/>
              <a:gd name="T30" fmla="*/ 278 w 407"/>
              <a:gd name="T31" fmla="*/ 86 h 221"/>
              <a:gd name="T32" fmla="*/ 254 w 407"/>
              <a:gd name="T33" fmla="*/ 110 h 221"/>
              <a:gd name="T34" fmla="*/ 278 w 407"/>
              <a:gd name="T35" fmla="*/ 135 h 221"/>
              <a:gd name="T36" fmla="*/ 303 w 407"/>
              <a:gd name="T37" fmla="*/ 110 h 221"/>
              <a:gd name="T38" fmla="*/ 130 w 407"/>
              <a:gd name="T39" fmla="*/ 135 h 221"/>
              <a:gd name="T40" fmla="*/ 155 w 407"/>
              <a:gd name="T41" fmla="*/ 110 h 221"/>
              <a:gd name="T42" fmla="*/ 130 w 407"/>
              <a:gd name="T43" fmla="*/ 86 h 221"/>
              <a:gd name="T44" fmla="*/ 105 w 407"/>
              <a:gd name="T45" fmla="*/ 110 h 221"/>
              <a:gd name="T46" fmla="*/ 130 w 407"/>
              <a:gd name="T47" fmla="*/ 135 h 221"/>
              <a:gd name="T48" fmla="*/ 229 w 407"/>
              <a:gd name="T49" fmla="*/ 110 h 221"/>
              <a:gd name="T50" fmla="*/ 204 w 407"/>
              <a:gd name="T51" fmla="*/ 86 h 221"/>
              <a:gd name="T52" fmla="*/ 179 w 407"/>
              <a:gd name="T53" fmla="*/ 110 h 221"/>
              <a:gd name="T54" fmla="*/ 204 w 407"/>
              <a:gd name="T55" fmla="*/ 135 h 221"/>
              <a:gd name="T56" fmla="*/ 229 w 407"/>
              <a:gd name="T57" fmla="*/ 1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7" h="221">
                <a:moveTo>
                  <a:pt x="0" y="110"/>
                </a:moveTo>
                <a:lnTo>
                  <a:pt x="110" y="221"/>
                </a:lnTo>
                <a:lnTo>
                  <a:pt x="124" y="206"/>
                </a:lnTo>
                <a:lnTo>
                  <a:pt x="28" y="110"/>
                </a:lnTo>
                <a:lnTo>
                  <a:pt x="124" y="14"/>
                </a:lnTo>
                <a:lnTo>
                  <a:pt x="110" y="0"/>
                </a:lnTo>
                <a:lnTo>
                  <a:pt x="0" y="110"/>
                </a:lnTo>
                <a:close/>
                <a:moveTo>
                  <a:pt x="407" y="110"/>
                </a:moveTo>
                <a:lnTo>
                  <a:pt x="297" y="0"/>
                </a:lnTo>
                <a:lnTo>
                  <a:pt x="283" y="14"/>
                </a:lnTo>
                <a:lnTo>
                  <a:pt x="379" y="110"/>
                </a:lnTo>
                <a:lnTo>
                  <a:pt x="283" y="206"/>
                </a:lnTo>
                <a:lnTo>
                  <a:pt x="297" y="221"/>
                </a:lnTo>
                <a:lnTo>
                  <a:pt x="407" y="110"/>
                </a:lnTo>
                <a:close/>
                <a:moveTo>
                  <a:pt x="303" y="110"/>
                </a:moveTo>
                <a:cubicBezTo>
                  <a:pt x="303" y="97"/>
                  <a:pt x="292" y="86"/>
                  <a:pt x="278" y="86"/>
                </a:cubicBezTo>
                <a:cubicBezTo>
                  <a:pt x="265" y="86"/>
                  <a:pt x="254" y="97"/>
                  <a:pt x="254" y="110"/>
                </a:cubicBezTo>
                <a:cubicBezTo>
                  <a:pt x="254" y="124"/>
                  <a:pt x="265" y="135"/>
                  <a:pt x="278" y="135"/>
                </a:cubicBezTo>
                <a:cubicBezTo>
                  <a:pt x="292" y="135"/>
                  <a:pt x="303" y="124"/>
                  <a:pt x="303" y="110"/>
                </a:cubicBezTo>
                <a:close/>
                <a:moveTo>
                  <a:pt x="130" y="135"/>
                </a:moveTo>
                <a:cubicBezTo>
                  <a:pt x="143" y="135"/>
                  <a:pt x="155" y="124"/>
                  <a:pt x="155" y="110"/>
                </a:cubicBezTo>
                <a:cubicBezTo>
                  <a:pt x="155" y="96"/>
                  <a:pt x="143" y="86"/>
                  <a:pt x="130" y="86"/>
                </a:cubicBezTo>
                <a:cubicBezTo>
                  <a:pt x="116" y="86"/>
                  <a:pt x="105" y="97"/>
                  <a:pt x="105" y="110"/>
                </a:cubicBezTo>
                <a:cubicBezTo>
                  <a:pt x="105" y="124"/>
                  <a:pt x="115" y="135"/>
                  <a:pt x="130" y="135"/>
                </a:cubicBezTo>
                <a:close/>
                <a:moveTo>
                  <a:pt x="229" y="110"/>
                </a:moveTo>
                <a:cubicBezTo>
                  <a:pt x="229" y="97"/>
                  <a:pt x="218" y="86"/>
                  <a:pt x="204" y="86"/>
                </a:cubicBezTo>
                <a:cubicBezTo>
                  <a:pt x="190" y="86"/>
                  <a:pt x="179" y="97"/>
                  <a:pt x="179" y="110"/>
                </a:cubicBezTo>
                <a:cubicBezTo>
                  <a:pt x="179" y="124"/>
                  <a:pt x="190" y="135"/>
                  <a:pt x="204" y="135"/>
                </a:cubicBezTo>
                <a:cubicBezTo>
                  <a:pt x="218" y="135"/>
                  <a:pt x="229" y="124"/>
                  <a:pt x="229" y="110"/>
                </a:cubicBezTo>
                <a:close/>
              </a:path>
            </a:pathLst>
          </a:custGeom>
          <a:solidFill>
            <a:srgbClr val="0078D7"/>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pic>
        <p:nvPicPr>
          <p:cNvPr id="4" name="Picture 3"/>
          <p:cNvPicPr>
            <a:picLocks noChangeAspect="1"/>
          </p:cNvPicPr>
          <p:nvPr/>
        </p:nvPicPr>
        <p:blipFill>
          <a:blip r:embed="rId7"/>
          <a:stretch>
            <a:fillRect/>
          </a:stretch>
        </p:blipFill>
        <p:spPr>
          <a:xfrm>
            <a:off x="10438078" y="2437990"/>
            <a:ext cx="1812221" cy="1047061"/>
          </a:xfrm>
          <a:prstGeom prst="rect">
            <a:avLst/>
          </a:prstGeom>
        </p:spPr>
      </p:pic>
      <p:pic>
        <p:nvPicPr>
          <p:cNvPr id="7" name="Picture 6"/>
          <p:cNvPicPr>
            <a:picLocks noChangeAspect="1"/>
          </p:cNvPicPr>
          <p:nvPr/>
        </p:nvPicPr>
        <p:blipFill>
          <a:blip r:embed="rId8"/>
          <a:stretch>
            <a:fillRect/>
          </a:stretch>
        </p:blipFill>
        <p:spPr>
          <a:xfrm>
            <a:off x="10510750" y="4617677"/>
            <a:ext cx="1666875" cy="485775"/>
          </a:xfrm>
          <a:prstGeom prst="rect">
            <a:avLst/>
          </a:prstGeom>
        </p:spPr>
      </p:pic>
    </p:spTree>
    <p:extLst>
      <p:ext uri="{BB962C8B-B14F-4D97-AF65-F5344CB8AC3E}">
        <p14:creationId xmlns:p14="http://schemas.microsoft.com/office/powerpoint/2010/main" val="281513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2058" name="think-cell Slide" r:id="rId55" imgW="377" imgH="377" progId="TCLayout.ActiveDocument.1">
                  <p:embed/>
                </p:oleObj>
              </mc:Choice>
              <mc:Fallback>
                <p:oleObj name="think-cell Slide" r:id="rId55" imgW="377" imgH="377" progId="TCLayout.ActiveDocument.1">
                  <p:embed/>
                  <p:pic>
                    <p:nvPicPr>
                      <p:cNvPr id="31" name="Object 30"/>
                      <p:cNvPicPr/>
                      <p:nvPr/>
                    </p:nvPicPr>
                    <p:blipFill>
                      <a:blip r:embed="rId56"/>
                      <a:stretch>
                        <a:fillRect/>
                      </a:stretch>
                    </p:blipFill>
                    <p:spPr>
                      <a:xfrm>
                        <a:off x="4122"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IN" dirty="0"/>
              <a:t>Azure &amp; Hybrid Lambda Architecture</a:t>
            </a:r>
          </a:p>
        </p:txBody>
      </p:sp>
      <p:graphicFrame>
        <p:nvGraphicFramePr>
          <p:cNvPr id="69" name="Table 68"/>
          <p:cNvGraphicFramePr>
            <a:graphicFrameLocks noGrp="1"/>
          </p:cNvGraphicFramePr>
          <p:nvPr>
            <p:extLst/>
          </p:nvPr>
        </p:nvGraphicFramePr>
        <p:xfrm>
          <a:off x="300605" y="6551624"/>
          <a:ext cx="1756959" cy="362834"/>
        </p:xfrm>
        <a:graphic>
          <a:graphicData uri="http://schemas.openxmlformats.org/drawingml/2006/table">
            <a:tbl>
              <a:tblPr>
                <a:tableStyleId>{5C22544A-7EE6-4342-B048-85BDC9FD1C3A}</a:tableStyleId>
              </a:tblPr>
              <a:tblGrid>
                <a:gridCol w="139934">
                  <a:extLst>
                    <a:ext uri="{9D8B030D-6E8A-4147-A177-3AD203B41FA5}">
                      <a16:colId xmlns:a16="http://schemas.microsoft.com/office/drawing/2014/main" val="20000"/>
                    </a:ext>
                  </a:extLst>
                </a:gridCol>
                <a:gridCol w="946551">
                  <a:extLst>
                    <a:ext uri="{9D8B030D-6E8A-4147-A177-3AD203B41FA5}">
                      <a16:colId xmlns:a16="http://schemas.microsoft.com/office/drawing/2014/main" val="20001"/>
                    </a:ext>
                  </a:extLst>
                </a:gridCol>
                <a:gridCol w="175288">
                  <a:extLst>
                    <a:ext uri="{9D8B030D-6E8A-4147-A177-3AD203B41FA5}">
                      <a16:colId xmlns:a16="http://schemas.microsoft.com/office/drawing/2014/main" val="20002"/>
                    </a:ext>
                  </a:extLst>
                </a:gridCol>
                <a:gridCol w="495186">
                  <a:extLst>
                    <a:ext uri="{9D8B030D-6E8A-4147-A177-3AD203B41FA5}">
                      <a16:colId xmlns:a16="http://schemas.microsoft.com/office/drawing/2014/main" val="20003"/>
                    </a:ext>
                  </a:extLst>
                </a:gridCol>
              </a:tblGrid>
              <a:tr h="114580">
                <a:tc gridSpan="4">
                  <a:txBody>
                    <a:bodyPr/>
                    <a:lstStyle/>
                    <a:p>
                      <a:r>
                        <a:rPr lang="en-US" sz="500" dirty="0">
                          <a:solidFill>
                            <a:schemeClr val="tx2"/>
                          </a:solidFill>
                        </a:rPr>
                        <a:t>Legend</a:t>
                      </a:r>
                    </a:p>
                  </a:txBody>
                  <a:tcPr marL="0" marR="0" marT="0" marB="0">
                    <a:no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124127">
                <a:tc>
                  <a:txBody>
                    <a:bodyPr/>
                    <a:lstStyle/>
                    <a:p>
                      <a:endParaRPr lang="en-US" sz="500" dirty="0">
                        <a:solidFill>
                          <a:schemeClr val="tx2"/>
                        </a:solidFill>
                      </a:endParaRPr>
                    </a:p>
                  </a:txBody>
                  <a:tcPr marL="0" marR="0" marT="0" marB="0">
                    <a:solidFill>
                      <a:schemeClr val="accent2"/>
                    </a:solidFill>
                  </a:tcPr>
                </a:tc>
                <a:tc>
                  <a:txBody>
                    <a:bodyPr/>
                    <a:lstStyle/>
                    <a:p>
                      <a:r>
                        <a:rPr lang="en-US" sz="600" dirty="0">
                          <a:solidFill>
                            <a:schemeClr val="tx2"/>
                          </a:solidFill>
                        </a:rPr>
                        <a:t>Regular Azure</a:t>
                      </a:r>
                    </a:p>
                  </a:txBody>
                  <a:tcPr marL="45720" marR="0" marT="0" marB="0" anchor="ctr">
                    <a:noFill/>
                  </a:tcPr>
                </a:tc>
                <a:tc>
                  <a:txBody>
                    <a:bodyPr/>
                    <a:lstStyle/>
                    <a:p>
                      <a:endParaRPr lang="en-US" sz="600" dirty="0">
                        <a:solidFill>
                          <a:schemeClr val="tx2"/>
                        </a:solidFill>
                      </a:endParaRPr>
                    </a:p>
                  </a:txBody>
                  <a:tcPr marL="0" marR="0" marT="0" marB="0" anchor="ctr">
                    <a:noFill/>
                  </a:tcPr>
                </a:tc>
                <a:tc>
                  <a:txBody>
                    <a:bodyPr/>
                    <a:lstStyle/>
                    <a:p>
                      <a:r>
                        <a:rPr lang="en-US" sz="600" dirty="0">
                          <a:solidFill>
                            <a:schemeClr val="tx2"/>
                          </a:solidFill>
                        </a:rPr>
                        <a:t>Cold Path</a:t>
                      </a:r>
                    </a:p>
                  </a:txBody>
                  <a:tcPr marL="45720" marR="0" marT="0" marB="0" anchor="ctr">
                    <a:noFill/>
                  </a:tcPr>
                </a:tc>
                <a:extLst>
                  <a:ext uri="{0D108BD9-81ED-4DB2-BD59-A6C34878D82A}">
                    <a16:rowId xmlns:a16="http://schemas.microsoft.com/office/drawing/2014/main" val="10001"/>
                  </a:ext>
                </a:extLst>
              </a:tr>
              <a:tr h="124127">
                <a:tc>
                  <a:txBody>
                    <a:bodyPr/>
                    <a:lstStyle/>
                    <a:p>
                      <a:endParaRPr lang="en-US" sz="500" dirty="0">
                        <a:solidFill>
                          <a:schemeClr val="tx2"/>
                        </a:solidFill>
                      </a:endParaRPr>
                    </a:p>
                  </a:txBody>
                  <a:tcPr marL="0" marR="0" marT="0" marB="0">
                    <a:solidFill>
                      <a:srgbClr val="7F7F7F"/>
                    </a:solidFill>
                  </a:tcPr>
                </a:tc>
                <a:tc>
                  <a:txBody>
                    <a:bodyPr/>
                    <a:lstStyle/>
                    <a:p>
                      <a:r>
                        <a:rPr lang="en-US" sz="600" dirty="0">
                          <a:solidFill>
                            <a:schemeClr val="tx2"/>
                          </a:solidFill>
                        </a:rPr>
                        <a:t>Hadoop via HDInsight</a:t>
                      </a:r>
                    </a:p>
                  </a:txBody>
                  <a:tcPr marL="45720" marR="0" marT="0" marB="0" anchor="ctr">
                    <a:noFill/>
                  </a:tcPr>
                </a:tc>
                <a:tc>
                  <a:txBody>
                    <a:bodyPr/>
                    <a:lstStyle/>
                    <a:p>
                      <a:endParaRPr lang="en-US" sz="600" dirty="0">
                        <a:solidFill>
                          <a:schemeClr val="tx2"/>
                        </a:solidFill>
                      </a:endParaRPr>
                    </a:p>
                  </a:txBody>
                  <a:tcPr marL="0" marR="0" marT="0" marB="0" anchor="ctr">
                    <a:noFill/>
                  </a:tcPr>
                </a:tc>
                <a:tc>
                  <a:txBody>
                    <a:bodyPr/>
                    <a:lstStyle/>
                    <a:p>
                      <a:r>
                        <a:rPr lang="en-US" sz="600" dirty="0">
                          <a:solidFill>
                            <a:schemeClr val="tx2"/>
                          </a:solidFill>
                        </a:rPr>
                        <a:t>Hot Path</a:t>
                      </a:r>
                    </a:p>
                  </a:txBody>
                  <a:tcPr marL="45720" marR="0" marT="0" marB="0" anchor="ctr">
                    <a:noFill/>
                  </a:tcPr>
                </a:tc>
                <a:extLst>
                  <a:ext uri="{0D108BD9-81ED-4DB2-BD59-A6C34878D82A}">
                    <a16:rowId xmlns:a16="http://schemas.microsoft.com/office/drawing/2014/main" val="10002"/>
                  </a:ext>
                </a:extLst>
              </a:tr>
            </a:tbl>
          </a:graphicData>
        </a:graphic>
      </p:graphicFrame>
      <p:sp>
        <p:nvSpPr>
          <p:cNvPr id="160" name="Rectangle 159"/>
          <p:cNvSpPr/>
          <p:nvPr/>
        </p:nvSpPr>
        <p:spPr>
          <a:xfrm>
            <a:off x="2725814" y="4288994"/>
            <a:ext cx="9436024" cy="195146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FF0000"/>
                </a:solidFill>
                <a:latin typeface="Segoe UI Semibold" panose="020B0702040204020203" pitchFamily="34" charset="0"/>
                <a:cs typeface="Segoe UI Semibold" panose="020B0702040204020203" pitchFamily="34" charset="0"/>
              </a:rPr>
              <a:t>Speed layer</a:t>
            </a:r>
          </a:p>
          <a:p>
            <a:pPr algn="ctr"/>
            <a:endParaRPr lang="en-US" dirty="0">
              <a:solidFill>
                <a:srgbClr val="FF0000"/>
              </a:solidFill>
            </a:endParaRPr>
          </a:p>
        </p:txBody>
      </p:sp>
      <p:sp>
        <p:nvSpPr>
          <p:cNvPr id="161" name="Rectangle 160"/>
          <p:cNvSpPr/>
          <p:nvPr/>
        </p:nvSpPr>
        <p:spPr>
          <a:xfrm>
            <a:off x="2725814" y="1629119"/>
            <a:ext cx="9436608" cy="261960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US" sz="1200" b="1" dirty="0">
                <a:solidFill>
                  <a:srgbClr val="00188F"/>
                </a:solidFill>
                <a:latin typeface="Segoe UI Semibold" panose="020B0702040204020203" pitchFamily="34" charset="0"/>
                <a:cs typeface="Segoe UI Semibold" panose="020B0702040204020203" pitchFamily="34" charset="0"/>
              </a:rPr>
              <a:t>Batch layer</a:t>
            </a:r>
          </a:p>
          <a:p>
            <a:pPr algn="ctr"/>
            <a:endParaRPr lang="en-US" dirty="0">
              <a:solidFill>
                <a:srgbClr val="00188F"/>
              </a:solidFill>
            </a:endParaRPr>
          </a:p>
        </p:txBody>
      </p:sp>
      <p:cxnSp>
        <p:nvCxnSpPr>
          <p:cNvPr id="162" name="Straight Connector 161"/>
          <p:cNvCxnSpPr/>
          <p:nvPr/>
        </p:nvCxnSpPr>
        <p:spPr>
          <a:xfrm flipV="1">
            <a:off x="8620923" y="1142181"/>
            <a:ext cx="35218" cy="5080448"/>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6232838" y="1160012"/>
            <a:ext cx="35218" cy="5080448"/>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custDataLst>
              <p:tags r:id="rId3"/>
            </p:custDataLst>
          </p:nvPr>
        </p:nvSpPr>
        <p:spPr>
          <a:xfrm>
            <a:off x="300605" y="1968174"/>
            <a:ext cx="1153842" cy="221215"/>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1435" tIns="25718" rIns="51435" bIns="25718" numCol="1" spcCol="0" rtlCol="0" fromWordArt="0" anchor="t" anchorCtr="0" forceAA="0" compatLnSpc="1">
            <a:prstTxWarp prst="textNoShape">
              <a:avLst/>
            </a:prstTxWarp>
            <a:spAutoFit/>
          </a:bodyPr>
          <a:lstStyle/>
          <a:p>
            <a:r>
              <a:rPr lang="en-US" sz="1100" dirty="0">
                <a:solidFill>
                  <a:schemeClr val="tx1"/>
                </a:solidFill>
                <a:latin typeface="Segoe UI Semibold" panose="020B0702040204020203" pitchFamily="34" charset="0"/>
                <a:cs typeface="Segoe UI Semibold" panose="020B0702040204020203" pitchFamily="34" charset="0"/>
              </a:rPr>
              <a:t>Data Generation</a:t>
            </a:r>
          </a:p>
        </p:txBody>
      </p:sp>
      <p:cxnSp>
        <p:nvCxnSpPr>
          <p:cNvPr id="166" name="Straight Arrow Connector 165"/>
          <p:cNvCxnSpPr/>
          <p:nvPr/>
        </p:nvCxnSpPr>
        <p:spPr>
          <a:xfrm>
            <a:off x="1452970" y="2509974"/>
            <a:ext cx="324051"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8" name="Rectangle 167"/>
          <p:cNvSpPr/>
          <p:nvPr>
            <p:custDataLst>
              <p:tags r:id="rId4"/>
            </p:custDataLst>
          </p:nvPr>
        </p:nvSpPr>
        <p:spPr>
          <a:xfrm>
            <a:off x="1780541" y="2288440"/>
            <a:ext cx="881973" cy="1490087"/>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t" anchorCtr="0" forceAA="0" compatLnSpc="1">
            <a:prstTxWarp prst="textNoShape">
              <a:avLst/>
            </a:prstTxWarp>
            <a:noAutofit/>
          </a:bodyPr>
          <a:lstStyle/>
          <a:p>
            <a:pPr algn="ctr" defTabSz="913572"/>
            <a:r>
              <a:rPr lang="en-US" sz="1400" spc="-50" dirty="0">
                <a:solidFill>
                  <a:prstClr val="white"/>
                </a:solidFill>
                <a:ea typeface="Segoe UI" pitchFamily="34" charset="0"/>
                <a:cs typeface="Segoe UI" pitchFamily="34" charset="0"/>
              </a:rPr>
              <a:t>Azure Data Factory</a:t>
            </a:r>
          </a:p>
        </p:txBody>
      </p:sp>
      <p:sp>
        <p:nvSpPr>
          <p:cNvPr id="169" name="Rectangle 168"/>
          <p:cNvSpPr/>
          <p:nvPr>
            <p:custDataLst>
              <p:tags r:id="rId5"/>
            </p:custDataLst>
          </p:nvPr>
        </p:nvSpPr>
        <p:spPr>
          <a:xfrm>
            <a:off x="4008437" y="1294847"/>
            <a:ext cx="1089722" cy="221215"/>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1435" tIns="25718" rIns="51435" bIns="25718" numCol="1" spcCol="0" rtlCol="0" fromWordArt="0" anchor="t" anchorCtr="0" forceAA="0" compatLnSpc="1">
            <a:prstTxWarp prst="textNoShape">
              <a:avLst/>
            </a:prstTxWarp>
            <a:spAutoFit/>
          </a:bodyPr>
          <a:lstStyle/>
          <a:p>
            <a:r>
              <a:rPr lang="en-US" sz="1100" dirty="0">
                <a:solidFill>
                  <a:schemeClr val="tx1"/>
                </a:solidFill>
                <a:latin typeface="Segoe UI Semibold" panose="020B0702040204020203" pitchFamily="34" charset="0"/>
                <a:cs typeface="Segoe UI Semibold" panose="020B0702040204020203" pitchFamily="34" charset="0"/>
              </a:rPr>
              <a:t>Big Data Stores</a:t>
            </a:r>
          </a:p>
        </p:txBody>
      </p:sp>
      <p:sp>
        <p:nvSpPr>
          <p:cNvPr id="170" name="Rectangle 169"/>
          <p:cNvSpPr/>
          <p:nvPr>
            <p:custDataLst>
              <p:tags r:id="rId6"/>
            </p:custDataLst>
          </p:nvPr>
        </p:nvSpPr>
        <p:spPr>
          <a:xfrm>
            <a:off x="6527782" y="1294847"/>
            <a:ext cx="2433655" cy="221215"/>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r>
              <a:rPr lang="en-US" sz="1100" dirty="0">
                <a:solidFill>
                  <a:schemeClr val="tx1"/>
                </a:solidFill>
                <a:latin typeface="Segoe UI Semibold" panose="020B0702040204020203" pitchFamily="34" charset="0"/>
                <a:cs typeface="Segoe UI Semibold" panose="020B0702040204020203" pitchFamily="34" charset="0"/>
              </a:rPr>
              <a:t>Machine Learning &amp; Analytics</a:t>
            </a:r>
          </a:p>
        </p:txBody>
      </p:sp>
      <p:sp>
        <p:nvSpPr>
          <p:cNvPr id="171" name="Rectangle 170"/>
          <p:cNvSpPr/>
          <p:nvPr>
            <p:custDataLst>
              <p:tags r:id="rId7"/>
            </p:custDataLst>
          </p:nvPr>
        </p:nvSpPr>
        <p:spPr>
          <a:xfrm>
            <a:off x="9638113" y="1294847"/>
            <a:ext cx="1304524" cy="221215"/>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1435" tIns="25718" rIns="51435" bIns="25718" numCol="1" spcCol="0" rtlCol="0" fromWordArt="0" anchor="t" anchorCtr="0" forceAA="0" compatLnSpc="1">
            <a:prstTxWarp prst="textNoShape">
              <a:avLst/>
            </a:prstTxWarp>
            <a:spAutoFit/>
          </a:bodyPr>
          <a:lstStyle/>
          <a:p>
            <a:r>
              <a:rPr lang="en-US" sz="1100" dirty="0">
                <a:solidFill>
                  <a:schemeClr val="tx1"/>
                </a:solidFill>
                <a:latin typeface="Segoe UI Semibold" panose="020B0702040204020203" pitchFamily="34" charset="0"/>
                <a:cs typeface="Segoe UI Semibold" panose="020B0702040204020203" pitchFamily="34" charset="0"/>
              </a:rPr>
              <a:t>Data Consumption</a:t>
            </a:r>
          </a:p>
        </p:txBody>
      </p:sp>
      <p:sp>
        <p:nvSpPr>
          <p:cNvPr id="172" name="Freeform 171"/>
          <p:cNvSpPr/>
          <p:nvPr/>
        </p:nvSpPr>
        <p:spPr bwMode="auto">
          <a:xfrm>
            <a:off x="1950365" y="3168160"/>
            <a:ext cx="579776" cy="422208"/>
          </a:xfrm>
          <a:custGeom>
            <a:avLst/>
            <a:gdLst>
              <a:gd name="connsiteX0" fmla="*/ 453461 w 587539"/>
              <a:gd name="connsiteY0" fmla="*/ 440143 h 588623"/>
              <a:gd name="connsiteX1" fmla="*/ 453461 w 587539"/>
              <a:gd name="connsiteY1" fmla="*/ 504690 h 588623"/>
              <a:gd name="connsiteX2" fmla="*/ 525508 w 587539"/>
              <a:gd name="connsiteY2" fmla="*/ 504690 h 588623"/>
              <a:gd name="connsiteX3" fmla="*/ 525508 w 587539"/>
              <a:gd name="connsiteY3" fmla="*/ 440143 h 588623"/>
              <a:gd name="connsiteX4" fmla="*/ 334132 w 587539"/>
              <a:gd name="connsiteY4" fmla="*/ 440143 h 588623"/>
              <a:gd name="connsiteX5" fmla="*/ 334132 w 587539"/>
              <a:gd name="connsiteY5" fmla="*/ 504690 h 588623"/>
              <a:gd name="connsiteX6" fmla="*/ 406179 w 587539"/>
              <a:gd name="connsiteY6" fmla="*/ 504690 h 588623"/>
              <a:gd name="connsiteX7" fmla="*/ 406179 w 587539"/>
              <a:gd name="connsiteY7" fmla="*/ 440143 h 588623"/>
              <a:gd name="connsiteX8" fmla="*/ 214803 w 587539"/>
              <a:gd name="connsiteY8" fmla="*/ 440143 h 588623"/>
              <a:gd name="connsiteX9" fmla="*/ 214803 w 587539"/>
              <a:gd name="connsiteY9" fmla="*/ 504690 h 588623"/>
              <a:gd name="connsiteX10" fmla="*/ 286850 w 587539"/>
              <a:gd name="connsiteY10" fmla="*/ 504690 h 588623"/>
              <a:gd name="connsiteX11" fmla="*/ 286850 w 587539"/>
              <a:gd name="connsiteY11" fmla="*/ 440143 h 588623"/>
              <a:gd name="connsiteX12" fmla="*/ 128441 w 587539"/>
              <a:gd name="connsiteY12" fmla="*/ 24522 h 588623"/>
              <a:gd name="connsiteX13" fmla="*/ 31061 w 587539"/>
              <a:gd name="connsiteY13" fmla="*/ 56496 h 588623"/>
              <a:gd name="connsiteX14" fmla="*/ 128441 w 587539"/>
              <a:gd name="connsiteY14" fmla="*/ 88470 h 588623"/>
              <a:gd name="connsiteX15" fmla="*/ 225821 w 587539"/>
              <a:gd name="connsiteY15" fmla="*/ 56496 h 588623"/>
              <a:gd name="connsiteX16" fmla="*/ 128441 w 587539"/>
              <a:gd name="connsiteY16" fmla="*/ 24522 h 588623"/>
              <a:gd name="connsiteX17" fmla="*/ 128434 w 587539"/>
              <a:gd name="connsiteY17" fmla="*/ 0 h 588623"/>
              <a:gd name="connsiteX18" fmla="*/ 252056 w 587539"/>
              <a:gd name="connsiteY18" fmla="*/ 78072 h 588623"/>
              <a:gd name="connsiteX19" fmla="*/ 252056 w 587539"/>
              <a:gd name="connsiteY19" fmla="*/ 344838 h 588623"/>
              <a:gd name="connsiteX20" fmla="*/ 420306 w 587539"/>
              <a:gd name="connsiteY20" fmla="*/ 194705 h 588623"/>
              <a:gd name="connsiteX21" fmla="*/ 420306 w 587539"/>
              <a:gd name="connsiteY21" fmla="*/ 341055 h 588623"/>
              <a:gd name="connsiteX22" fmla="*/ 584317 w 587539"/>
              <a:gd name="connsiteY22" fmla="*/ 194705 h 588623"/>
              <a:gd name="connsiteX23" fmla="*/ 587539 w 587539"/>
              <a:gd name="connsiteY23" fmla="*/ 588623 h 588623"/>
              <a:gd name="connsiteX24" fmla="*/ 0 w 587539"/>
              <a:gd name="connsiteY24" fmla="*/ 588623 h 588623"/>
              <a:gd name="connsiteX25" fmla="*/ 0 w 587539"/>
              <a:gd name="connsiteY25" fmla="*/ 404706 h 588623"/>
              <a:gd name="connsiteX26" fmla="*/ 47 w 587539"/>
              <a:gd name="connsiteY26" fmla="*/ 404706 h 588623"/>
              <a:gd name="connsiteX27" fmla="*/ 47 w 587539"/>
              <a:gd name="connsiteY27" fmla="*/ 78072 h 588623"/>
              <a:gd name="connsiteX28" fmla="*/ 128434 w 587539"/>
              <a:gd name="connsiteY28" fmla="*/ 0 h 58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7539" h="588623">
                <a:moveTo>
                  <a:pt x="453461" y="440143"/>
                </a:moveTo>
                <a:lnTo>
                  <a:pt x="453461" y="504690"/>
                </a:lnTo>
                <a:lnTo>
                  <a:pt x="525508" y="504690"/>
                </a:lnTo>
                <a:lnTo>
                  <a:pt x="525508" y="440143"/>
                </a:lnTo>
                <a:close/>
                <a:moveTo>
                  <a:pt x="334132" y="440143"/>
                </a:moveTo>
                <a:lnTo>
                  <a:pt x="334132" y="504690"/>
                </a:lnTo>
                <a:lnTo>
                  <a:pt x="406179" y="504690"/>
                </a:lnTo>
                <a:lnTo>
                  <a:pt x="406179" y="440143"/>
                </a:lnTo>
                <a:close/>
                <a:moveTo>
                  <a:pt x="214803" y="440143"/>
                </a:moveTo>
                <a:lnTo>
                  <a:pt x="214803" y="504690"/>
                </a:lnTo>
                <a:lnTo>
                  <a:pt x="286850" y="504690"/>
                </a:lnTo>
                <a:lnTo>
                  <a:pt x="286850" y="440143"/>
                </a:lnTo>
                <a:close/>
                <a:moveTo>
                  <a:pt x="128441" y="24522"/>
                </a:moveTo>
                <a:cubicBezTo>
                  <a:pt x="74660" y="24522"/>
                  <a:pt x="31061" y="38837"/>
                  <a:pt x="31061" y="56496"/>
                </a:cubicBezTo>
                <a:cubicBezTo>
                  <a:pt x="31061" y="74155"/>
                  <a:pt x="74660" y="88470"/>
                  <a:pt x="128441" y="88470"/>
                </a:cubicBezTo>
                <a:cubicBezTo>
                  <a:pt x="182222" y="88470"/>
                  <a:pt x="225821" y="74155"/>
                  <a:pt x="225821" y="56496"/>
                </a:cubicBezTo>
                <a:cubicBezTo>
                  <a:pt x="225821" y="38837"/>
                  <a:pt x="182222" y="24522"/>
                  <a:pt x="128441" y="24522"/>
                </a:cubicBezTo>
                <a:close/>
                <a:moveTo>
                  <a:pt x="128434" y="0"/>
                </a:moveTo>
                <a:cubicBezTo>
                  <a:pt x="198013" y="0"/>
                  <a:pt x="252056" y="21782"/>
                  <a:pt x="252056" y="78072"/>
                </a:cubicBezTo>
                <a:lnTo>
                  <a:pt x="252056" y="344838"/>
                </a:lnTo>
                <a:lnTo>
                  <a:pt x="420306" y="194705"/>
                </a:lnTo>
                <a:lnTo>
                  <a:pt x="420306" y="341055"/>
                </a:lnTo>
                <a:lnTo>
                  <a:pt x="584317" y="194705"/>
                </a:lnTo>
                <a:lnTo>
                  <a:pt x="587539" y="588623"/>
                </a:lnTo>
                <a:lnTo>
                  <a:pt x="0" y="588623"/>
                </a:lnTo>
                <a:lnTo>
                  <a:pt x="0" y="404706"/>
                </a:lnTo>
                <a:lnTo>
                  <a:pt x="47" y="404706"/>
                </a:lnTo>
                <a:lnTo>
                  <a:pt x="47" y="78072"/>
                </a:lnTo>
                <a:cubicBezTo>
                  <a:pt x="47" y="21782"/>
                  <a:pt x="58854" y="0"/>
                  <a:pt x="1284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742"/>
            <a:endParaRPr lang="en-US" sz="1836" dirty="0">
              <a:solidFill>
                <a:srgbClr val="FFFFFF"/>
              </a:solidFill>
            </a:endParaRPr>
          </a:p>
        </p:txBody>
      </p:sp>
      <p:sp>
        <p:nvSpPr>
          <p:cNvPr id="173" name="Rectangle 172"/>
          <p:cNvSpPr/>
          <p:nvPr>
            <p:custDataLst>
              <p:tags r:id="rId8"/>
            </p:custDataLst>
          </p:nvPr>
        </p:nvSpPr>
        <p:spPr>
          <a:xfrm>
            <a:off x="3398144" y="5023019"/>
            <a:ext cx="1123384" cy="221215"/>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51435" tIns="25718" rIns="51435" bIns="25718" numCol="1" spcCol="0" rtlCol="0" fromWordArt="0" anchor="t" anchorCtr="0" forceAA="0" compatLnSpc="1">
            <a:prstTxWarp prst="textNoShape">
              <a:avLst/>
            </a:prstTxWarp>
            <a:spAutoFit/>
          </a:bodyPr>
          <a:lstStyle/>
          <a:p>
            <a:r>
              <a:rPr lang="en-US" sz="1100" dirty="0">
                <a:solidFill>
                  <a:schemeClr val="accent1">
                    <a:lumMod val="75000"/>
                  </a:schemeClr>
                </a:solidFill>
              </a:rPr>
              <a:t>Data Not Stored</a:t>
            </a:r>
          </a:p>
        </p:txBody>
      </p:sp>
      <p:cxnSp>
        <p:nvCxnSpPr>
          <p:cNvPr id="174" name="Straight Arrow Connector 173"/>
          <p:cNvCxnSpPr/>
          <p:nvPr/>
        </p:nvCxnSpPr>
        <p:spPr>
          <a:xfrm>
            <a:off x="2637964" y="5267356"/>
            <a:ext cx="369737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174"/>
          <p:cNvSpPr/>
          <p:nvPr/>
        </p:nvSpPr>
        <p:spPr>
          <a:xfrm>
            <a:off x="6380910" y="4368803"/>
            <a:ext cx="2098884" cy="1677402"/>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endParaRPr lang="en-US" sz="800" b="1">
              <a:solidFill>
                <a:schemeClr val="dk1"/>
              </a:solidFill>
            </a:endParaRPr>
          </a:p>
        </p:txBody>
      </p:sp>
      <p:sp>
        <p:nvSpPr>
          <p:cNvPr id="176" name="Rectangle 175"/>
          <p:cNvSpPr/>
          <p:nvPr>
            <p:custDataLst>
              <p:tags r:id="rId9"/>
            </p:custDataLst>
          </p:nvPr>
        </p:nvSpPr>
        <p:spPr>
          <a:xfrm>
            <a:off x="6478499" y="4444258"/>
            <a:ext cx="1906497" cy="753654"/>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t" anchorCtr="0" forceAA="0" compatLnSpc="1">
            <a:prstTxWarp prst="textNoShape">
              <a:avLst/>
            </a:prstTxWarp>
            <a:noAutofit/>
          </a:bodyPr>
          <a:lstStyle/>
          <a:p>
            <a:pPr algn="ctr" defTabSz="913572"/>
            <a:r>
              <a:rPr lang="en-US" sz="1200" spc="-50" dirty="0">
                <a:solidFill>
                  <a:prstClr val="white"/>
                </a:solidFill>
                <a:ea typeface="Segoe UI" pitchFamily="34" charset="0"/>
                <a:cs typeface="Segoe UI" pitchFamily="34" charset="0"/>
              </a:rPr>
              <a:t>Azure Stream Analytics</a:t>
            </a:r>
          </a:p>
        </p:txBody>
      </p:sp>
      <p:sp>
        <p:nvSpPr>
          <p:cNvPr id="177" name="Rectangle 176"/>
          <p:cNvSpPr/>
          <p:nvPr>
            <p:custDataLst>
              <p:tags r:id="rId10"/>
            </p:custDataLst>
          </p:nvPr>
        </p:nvSpPr>
        <p:spPr>
          <a:xfrm>
            <a:off x="6478499" y="5252200"/>
            <a:ext cx="1906493" cy="340110"/>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r>
              <a:rPr lang="en-US" sz="800" b="1" dirty="0">
                <a:solidFill>
                  <a:schemeClr val="bg1"/>
                </a:solidFill>
              </a:rPr>
              <a:t>Storm</a:t>
            </a:r>
          </a:p>
        </p:txBody>
      </p:sp>
      <p:sp>
        <p:nvSpPr>
          <p:cNvPr id="178" name="Rectangle 177"/>
          <p:cNvSpPr/>
          <p:nvPr>
            <p:custDataLst>
              <p:tags r:id="rId11"/>
            </p:custDataLst>
          </p:nvPr>
        </p:nvSpPr>
        <p:spPr>
          <a:xfrm>
            <a:off x="6478499" y="5612717"/>
            <a:ext cx="1906493" cy="340110"/>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r>
              <a:rPr lang="en-US" sz="800" b="1" dirty="0">
                <a:solidFill>
                  <a:schemeClr val="bg1"/>
                </a:solidFill>
              </a:rPr>
              <a:t>Spark </a:t>
            </a:r>
          </a:p>
          <a:p>
            <a:r>
              <a:rPr lang="en-US" sz="800" b="1" dirty="0">
                <a:solidFill>
                  <a:schemeClr val="bg1"/>
                </a:solidFill>
              </a:rPr>
              <a:t>Streaming</a:t>
            </a:r>
          </a:p>
        </p:txBody>
      </p:sp>
      <p:sp>
        <p:nvSpPr>
          <p:cNvPr id="179" name="Rectangle 178"/>
          <p:cNvSpPr/>
          <p:nvPr>
            <p:custDataLst>
              <p:tags r:id="rId12"/>
            </p:custDataLst>
          </p:nvPr>
        </p:nvSpPr>
        <p:spPr>
          <a:xfrm>
            <a:off x="9867798" y="4406925"/>
            <a:ext cx="2092199" cy="53651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t" anchorCtr="0" forceAA="0" compatLnSpc="1">
            <a:prstTxWarp prst="textNoShape">
              <a:avLst/>
            </a:prstTxWarp>
            <a:noAutofit/>
          </a:bodyPr>
          <a:lstStyle/>
          <a:p>
            <a:pPr defTabSz="913572"/>
            <a:r>
              <a:rPr lang="en-US" sz="1100" spc="-50" dirty="0">
                <a:solidFill>
                  <a:prstClr val="white"/>
                </a:solidFill>
                <a:ea typeface="Segoe UI" pitchFamily="34" charset="0"/>
                <a:cs typeface="Segoe UI" pitchFamily="34" charset="0"/>
              </a:rPr>
              <a:t>Power BI</a:t>
            </a:r>
          </a:p>
        </p:txBody>
      </p:sp>
      <p:sp>
        <p:nvSpPr>
          <p:cNvPr id="180" name="Rectangle 179"/>
          <p:cNvSpPr/>
          <p:nvPr>
            <p:custDataLst>
              <p:tags r:id="rId13"/>
            </p:custDataLst>
          </p:nvPr>
        </p:nvSpPr>
        <p:spPr>
          <a:xfrm>
            <a:off x="9867798" y="4962884"/>
            <a:ext cx="2092199" cy="536515"/>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t" anchorCtr="0" forceAA="0" compatLnSpc="1">
            <a:prstTxWarp prst="textNoShape">
              <a:avLst/>
            </a:prstTxWarp>
            <a:noAutofit/>
          </a:bodyPr>
          <a:lstStyle/>
          <a:p>
            <a:pPr defTabSz="913572"/>
            <a:r>
              <a:rPr lang="en-US" sz="1100" spc="-50" dirty="0">
                <a:solidFill>
                  <a:prstClr val="white"/>
                </a:solidFill>
                <a:ea typeface="Segoe UI" pitchFamily="34" charset="0"/>
                <a:cs typeface="Segoe UI" pitchFamily="34" charset="0"/>
              </a:rPr>
              <a:t>Azure </a:t>
            </a:r>
          </a:p>
          <a:p>
            <a:pPr defTabSz="913572"/>
            <a:r>
              <a:rPr lang="en-US" sz="1100" spc="-50" dirty="0">
                <a:solidFill>
                  <a:prstClr val="white"/>
                </a:solidFill>
                <a:ea typeface="Segoe UI" pitchFamily="34" charset="0"/>
                <a:cs typeface="Segoe UI" pitchFamily="34" charset="0"/>
              </a:rPr>
              <a:t>Web App</a:t>
            </a:r>
          </a:p>
        </p:txBody>
      </p:sp>
      <p:sp>
        <p:nvSpPr>
          <p:cNvPr id="181" name="Rectangle 180"/>
          <p:cNvSpPr/>
          <p:nvPr>
            <p:custDataLst>
              <p:tags r:id="rId14"/>
            </p:custDataLst>
          </p:nvPr>
        </p:nvSpPr>
        <p:spPr>
          <a:xfrm>
            <a:off x="9867798" y="5518843"/>
            <a:ext cx="2092199" cy="536515"/>
          </a:xfrm>
          <a:prstGeom prst="rect">
            <a:avLst/>
          </a:prstGeom>
          <a:solidFill>
            <a:srgbClr val="7F7F7F"/>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r>
              <a:rPr lang="en-US" sz="800" b="1" dirty="0">
                <a:solidFill>
                  <a:schemeClr val="bg1"/>
                </a:solidFill>
              </a:rPr>
              <a:t>Hadoop </a:t>
            </a:r>
          </a:p>
          <a:p>
            <a:r>
              <a:rPr lang="en-US" sz="800" b="1" dirty="0">
                <a:solidFill>
                  <a:schemeClr val="bg1"/>
                </a:solidFill>
              </a:rPr>
              <a:t>Streaming </a:t>
            </a:r>
          </a:p>
          <a:p>
            <a:r>
              <a:rPr lang="en-US" sz="800" b="1" dirty="0">
                <a:solidFill>
                  <a:schemeClr val="bg1"/>
                </a:solidFill>
              </a:rPr>
              <a:t>Interface</a:t>
            </a:r>
          </a:p>
        </p:txBody>
      </p:sp>
      <p:cxnSp>
        <p:nvCxnSpPr>
          <p:cNvPr id="182" name="Straight Arrow Connector 36"/>
          <p:cNvCxnSpPr>
            <a:stCxn id="176" idx="3"/>
            <a:endCxn id="179" idx="1"/>
          </p:cNvCxnSpPr>
          <p:nvPr/>
        </p:nvCxnSpPr>
        <p:spPr>
          <a:xfrm flipV="1">
            <a:off x="8384996" y="4675183"/>
            <a:ext cx="1482802" cy="145902"/>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37"/>
          <p:cNvCxnSpPr>
            <a:stCxn id="176" idx="3"/>
            <a:endCxn id="180" idx="1"/>
          </p:cNvCxnSpPr>
          <p:nvPr/>
        </p:nvCxnSpPr>
        <p:spPr>
          <a:xfrm>
            <a:off x="8384996" y="4821085"/>
            <a:ext cx="1482802" cy="410056"/>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38"/>
          <p:cNvCxnSpPr>
            <a:stCxn id="177" idx="3"/>
            <a:endCxn id="181" idx="1"/>
          </p:cNvCxnSpPr>
          <p:nvPr/>
        </p:nvCxnSpPr>
        <p:spPr>
          <a:xfrm>
            <a:off x="8384993" y="5422255"/>
            <a:ext cx="1482806" cy="364846"/>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a:stCxn id="178" idx="3"/>
            <a:endCxn id="181" idx="1"/>
          </p:cNvCxnSpPr>
          <p:nvPr/>
        </p:nvCxnSpPr>
        <p:spPr>
          <a:xfrm>
            <a:off x="8384992" y="5782772"/>
            <a:ext cx="1482806" cy="432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6" name="Rectangle 185"/>
          <p:cNvSpPr/>
          <p:nvPr>
            <p:custDataLst>
              <p:tags r:id="rId15"/>
            </p:custDataLst>
          </p:nvPr>
        </p:nvSpPr>
        <p:spPr>
          <a:xfrm>
            <a:off x="9111292" y="1945330"/>
            <a:ext cx="2846431" cy="900646"/>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lnSpc>
                <a:spcPct val="90000"/>
              </a:lnSpc>
            </a:pPr>
            <a:r>
              <a:rPr lang="en-US" sz="1200" b="1" dirty="0">
                <a:solidFill>
                  <a:schemeClr val="accent2"/>
                </a:solidFill>
                <a:latin typeface="Segoe UI Semibold" panose="020B0702040204020203" pitchFamily="34" charset="0"/>
                <a:cs typeface="Segoe UI Semibold" panose="020B0702040204020203" pitchFamily="34" charset="0"/>
              </a:rPr>
              <a:t>Ad Hoc Dashboards</a:t>
            </a:r>
          </a:p>
        </p:txBody>
      </p:sp>
      <p:sp>
        <p:nvSpPr>
          <p:cNvPr id="187" name="Rectangle 186"/>
          <p:cNvSpPr/>
          <p:nvPr>
            <p:custDataLst>
              <p:tags r:id="rId16"/>
            </p:custDataLst>
          </p:nvPr>
        </p:nvSpPr>
        <p:spPr>
          <a:xfrm>
            <a:off x="9168284" y="2227072"/>
            <a:ext cx="889224" cy="267218"/>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 tIns="25718" rIns="18288" bIns="25718" numCol="1" spcCol="0" rtlCol="0" fromWordArt="0" anchor="t" anchorCtr="0" forceAA="0" compatLnSpc="1">
            <a:prstTxWarp prst="textNoShape">
              <a:avLst/>
            </a:prstTxWarp>
            <a:noAutofit/>
          </a:bodyPr>
          <a:lstStyle/>
          <a:p>
            <a:r>
              <a:rPr lang="en-US" sz="600" b="1" dirty="0"/>
              <a:t>Power BI</a:t>
            </a:r>
          </a:p>
        </p:txBody>
      </p:sp>
      <p:sp>
        <p:nvSpPr>
          <p:cNvPr id="188" name="Rectangle 187"/>
          <p:cNvSpPr/>
          <p:nvPr>
            <p:custDataLst>
              <p:tags r:id="rId17"/>
            </p:custDataLst>
          </p:nvPr>
        </p:nvSpPr>
        <p:spPr>
          <a:xfrm>
            <a:off x="10094900" y="2227072"/>
            <a:ext cx="910576" cy="267218"/>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 tIns="25718" rIns="18288" bIns="25718" numCol="1" spcCol="0" rtlCol="0" fromWordArt="0" anchor="t" anchorCtr="0" forceAA="0" compatLnSpc="1">
            <a:prstTxWarp prst="textNoShape">
              <a:avLst/>
            </a:prstTxWarp>
            <a:noAutofit/>
          </a:bodyPr>
          <a:lstStyle/>
          <a:p>
            <a:r>
              <a:rPr lang="en-US" sz="600" b="1" dirty="0"/>
              <a:t>Cortana</a:t>
            </a:r>
          </a:p>
        </p:txBody>
      </p:sp>
      <p:sp>
        <p:nvSpPr>
          <p:cNvPr id="189" name="Rectangle 188"/>
          <p:cNvSpPr/>
          <p:nvPr>
            <p:custDataLst>
              <p:tags r:id="rId18"/>
            </p:custDataLst>
          </p:nvPr>
        </p:nvSpPr>
        <p:spPr>
          <a:xfrm>
            <a:off x="11042867" y="2223583"/>
            <a:ext cx="865933" cy="267218"/>
          </a:xfrm>
          <a:prstGeom prst="rect">
            <a:avLst/>
          </a:prstGeom>
          <a:solidFill>
            <a:schemeClr val="bg1"/>
          </a:solidFill>
          <a:ln w="3175">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 tIns="25718" rIns="18288" bIns="25718" numCol="1" spcCol="0" rtlCol="0" fromWordArt="0" anchor="t" anchorCtr="0" forceAA="0" compatLnSpc="1">
            <a:prstTxWarp prst="textNoShape">
              <a:avLst/>
            </a:prstTxWarp>
            <a:noAutofit/>
          </a:bodyPr>
          <a:lstStyle/>
          <a:p>
            <a:r>
              <a:rPr lang="en-US" sz="600" b="1" dirty="0">
                <a:solidFill>
                  <a:schemeClr val="accent2"/>
                </a:solidFill>
              </a:rPr>
              <a:t>Web App</a:t>
            </a:r>
          </a:p>
        </p:txBody>
      </p:sp>
      <p:sp>
        <p:nvSpPr>
          <p:cNvPr id="190" name="Rectangle 189"/>
          <p:cNvSpPr/>
          <p:nvPr>
            <p:custDataLst>
              <p:tags r:id="rId19"/>
            </p:custDataLst>
          </p:nvPr>
        </p:nvSpPr>
        <p:spPr>
          <a:xfrm>
            <a:off x="9168284" y="2520035"/>
            <a:ext cx="889224" cy="267218"/>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 tIns="25718" rIns="18288" bIns="25718" numCol="1" spcCol="0" rtlCol="0" fromWordArt="0" anchor="t" anchorCtr="0" forceAA="0" compatLnSpc="1">
            <a:prstTxWarp prst="textNoShape">
              <a:avLst/>
            </a:prstTxWarp>
            <a:noAutofit/>
          </a:bodyPr>
          <a:lstStyle/>
          <a:p>
            <a:r>
              <a:rPr lang="en-US" sz="600" b="1" dirty="0"/>
              <a:t>Excel</a:t>
            </a:r>
          </a:p>
        </p:txBody>
      </p:sp>
      <p:sp>
        <p:nvSpPr>
          <p:cNvPr id="191" name="Rectangle 190"/>
          <p:cNvSpPr/>
          <p:nvPr>
            <p:custDataLst>
              <p:tags r:id="rId20"/>
            </p:custDataLst>
          </p:nvPr>
        </p:nvSpPr>
        <p:spPr>
          <a:xfrm>
            <a:off x="10094900" y="2520035"/>
            <a:ext cx="910902" cy="268518"/>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18288" tIns="25718" rIns="0" bIns="25718" numCol="1" spcCol="0" rtlCol="0" fromWordArt="0" anchor="t" anchorCtr="0" forceAA="0" compatLnSpc="1">
            <a:prstTxWarp prst="textNoShape">
              <a:avLst/>
            </a:prstTxWarp>
            <a:noAutofit/>
          </a:bodyPr>
          <a:lstStyle/>
          <a:p>
            <a:r>
              <a:rPr lang="en-US" sz="600" b="1" dirty="0"/>
              <a:t>Perceptual </a:t>
            </a:r>
          </a:p>
          <a:p>
            <a:r>
              <a:rPr lang="en-US" sz="600" b="1" dirty="0"/>
              <a:t>Intelligence</a:t>
            </a:r>
          </a:p>
        </p:txBody>
      </p:sp>
      <p:sp>
        <p:nvSpPr>
          <p:cNvPr id="192" name="Rectangle 191"/>
          <p:cNvSpPr/>
          <p:nvPr>
            <p:custDataLst>
              <p:tags r:id="rId21"/>
            </p:custDataLst>
          </p:nvPr>
        </p:nvSpPr>
        <p:spPr>
          <a:xfrm>
            <a:off x="9111293" y="2903286"/>
            <a:ext cx="2836716" cy="384027"/>
          </a:xfrm>
          <a:prstGeom prst="rect">
            <a:avLst/>
          </a:prstGeom>
          <a:solidFill>
            <a:srgbClr val="7F7F7F"/>
          </a:solidFill>
          <a:ln w="12700">
            <a:solidFill>
              <a:srgbClr val="7F7F7F"/>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latin typeface="Segoe UI Semibold" panose="020B0702040204020203" pitchFamily="34" charset="0"/>
                <a:cs typeface="Segoe UI Semibold" panose="020B0702040204020203" pitchFamily="34" charset="0"/>
              </a:rPr>
              <a:t>Hadoop Interface</a:t>
            </a:r>
          </a:p>
        </p:txBody>
      </p:sp>
      <p:sp>
        <p:nvSpPr>
          <p:cNvPr id="193" name="Rectangle 192"/>
          <p:cNvSpPr/>
          <p:nvPr>
            <p:custDataLst>
              <p:tags r:id="rId22"/>
            </p:custDataLst>
          </p:nvPr>
        </p:nvSpPr>
        <p:spPr>
          <a:xfrm>
            <a:off x="9111293" y="3372096"/>
            <a:ext cx="2848704" cy="704223"/>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lnSpc>
                <a:spcPct val="90000"/>
              </a:lnSpc>
            </a:pPr>
            <a:r>
              <a:rPr lang="en-US" sz="1200" b="1" dirty="0">
                <a:solidFill>
                  <a:schemeClr val="accent2"/>
                </a:solidFill>
                <a:latin typeface="Segoe UI Semibold" panose="020B0702040204020203" pitchFamily="34" charset="0"/>
                <a:cs typeface="Segoe UI Semibold" panose="020B0702040204020203" pitchFamily="34" charset="0"/>
              </a:rPr>
              <a:t>Automated Systems</a:t>
            </a:r>
          </a:p>
        </p:txBody>
      </p:sp>
      <p:sp>
        <p:nvSpPr>
          <p:cNvPr id="194" name="Rectangle 193"/>
          <p:cNvSpPr/>
          <p:nvPr>
            <p:custDataLst>
              <p:tags r:id="rId23"/>
            </p:custDataLst>
          </p:nvPr>
        </p:nvSpPr>
        <p:spPr>
          <a:xfrm>
            <a:off x="9229122" y="3664139"/>
            <a:ext cx="1227810" cy="327654"/>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t" anchorCtr="0" forceAA="0" compatLnSpc="1">
            <a:prstTxWarp prst="textNoShape">
              <a:avLst/>
            </a:prstTxWarp>
            <a:noAutofit/>
          </a:bodyPr>
          <a:lstStyle/>
          <a:p>
            <a:pPr algn="ctr" defTabSz="913572"/>
            <a:r>
              <a:rPr lang="en-US" sz="1100" spc="-50" dirty="0">
                <a:solidFill>
                  <a:prstClr val="white"/>
                </a:solidFill>
                <a:ea typeface="Segoe UI" pitchFamily="34" charset="0"/>
                <a:cs typeface="Segoe UI" pitchFamily="34" charset="0"/>
              </a:rPr>
              <a:t>APIs</a:t>
            </a:r>
          </a:p>
        </p:txBody>
      </p:sp>
      <p:sp>
        <p:nvSpPr>
          <p:cNvPr id="195" name="Rectangle 194"/>
          <p:cNvSpPr/>
          <p:nvPr>
            <p:custDataLst>
              <p:tags r:id="rId24"/>
            </p:custDataLst>
          </p:nvPr>
        </p:nvSpPr>
        <p:spPr>
          <a:xfrm>
            <a:off x="10589285" y="3664139"/>
            <a:ext cx="1227810" cy="327654"/>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t" anchorCtr="0" forceAA="0" compatLnSpc="1">
            <a:prstTxWarp prst="textNoShape">
              <a:avLst/>
            </a:prstTxWarp>
            <a:noAutofit/>
          </a:bodyPr>
          <a:lstStyle/>
          <a:p>
            <a:pPr algn="ctr" defTabSz="913572"/>
            <a:r>
              <a:rPr lang="en-US" sz="1100" spc="-50" dirty="0">
                <a:solidFill>
                  <a:prstClr val="white"/>
                </a:solidFill>
                <a:ea typeface="Segoe UI" pitchFamily="34" charset="0"/>
                <a:cs typeface="Segoe UI" pitchFamily="34" charset="0"/>
              </a:rPr>
              <a:t>Business Scenarios</a:t>
            </a:r>
          </a:p>
        </p:txBody>
      </p:sp>
      <p:cxnSp>
        <p:nvCxnSpPr>
          <p:cNvPr id="196" name="Straight Arrow Connector 195"/>
          <p:cNvCxnSpPr/>
          <p:nvPr/>
        </p:nvCxnSpPr>
        <p:spPr>
          <a:xfrm flipV="1">
            <a:off x="6416806" y="2335873"/>
            <a:ext cx="487314" cy="14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54"/>
          <p:cNvCxnSpPr>
            <a:stCxn id="227" idx="2"/>
            <a:endCxn id="175" idx="0"/>
          </p:cNvCxnSpPr>
          <p:nvPr/>
        </p:nvCxnSpPr>
        <p:spPr>
          <a:xfrm rot="16200000" flipH="1">
            <a:off x="5621396" y="2559847"/>
            <a:ext cx="762680" cy="2855231"/>
          </a:xfrm>
          <a:prstGeom prst="bentConnector3">
            <a:avLst>
              <a:gd name="adj1" fmla="val 68393"/>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98" name="Straight Arrow Connector 55"/>
          <p:cNvCxnSpPr>
            <a:stCxn id="149" idx="3"/>
          </p:cNvCxnSpPr>
          <p:nvPr/>
        </p:nvCxnSpPr>
        <p:spPr>
          <a:xfrm flipV="1">
            <a:off x="7744526" y="2321092"/>
            <a:ext cx="1041769" cy="4458"/>
          </a:xfrm>
          <a:prstGeom prst="bent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56"/>
          <p:cNvCxnSpPr>
            <a:stCxn id="209" idx="3"/>
            <a:endCxn id="193" idx="1"/>
          </p:cNvCxnSpPr>
          <p:nvPr/>
        </p:nvCxnSpPr>
        <p:spPr>
          <a:xfrm>
            <a:off x="7097608" y="2314148"/>
            <a:ext cx="2013685" cy="1410060"/>
          </a:xfrm>
          <a:prstGeom prst="bent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p:nvPr/>
        </p:nvCxnSpPr>
        <p:spPr>
          <a:xfrm>
            <a:off x="2662515" y="2509974"/>
            <a:ext cx="263336"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56"/>
          <p:cNvCxnSpPr>
            <a:endCxn id="192" idx="1"/>
          </p:cNvCxnSpPr>
          <p:nvPr/>
        </p:nvCxnSpPr>
        <p:spPr>
          <a:xfrm>
            <a:off x="8380679" y="3095299"/>
            <a:ext cx="730615" cy="1"/>
          </a:xfrm>
          <a:prstGeom prst="bentConnector3">
            <a:avLst>
              <a:gd name="adj1"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56"/>
          <p:cNvCxnSpPr>
            <a:endCxn id="186" idx="1"/>
          </p:cNvCxnSpPr>
          <p:nvPr/>
        </p:nvCxnSpPr>
        <p:spPr>
          <a:xfrm flipV="1">
            <a:off x="8442761" y="2395653"/>
            <a:ext cx="668531" cy="551090"/>
          </a:xfrm>
          <a:prstGeom prst="bentConnector3">
            <a:avLst>
              <a:gd name="adj1" fmla="val 50000"/>
            </a:avLst>
          </a:prstGeom>
          <a:ln>
            <a:solidFill>
              <a:srgbClr val="0070C5"/>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custDataLst>
              <p:tags r:id="rId25"/>
            </p:custDataLst>
          </p:nvPr>
        </p:nvSpPr>
        <p:spPr>
          <a:xfrm>
            <a:off x="6388681" y="1937321"/>
            <a:ext cx="708927" cy="753654"/>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t" anchorCtr="0" forceAA="0" compatLnSpc="1">
            <a:prstTxWarp prst="textNoShape">
              <a:avLst/>
            </a:prstTxWarp>
            <a:noAutofit/>
          </a:bodyPr>
          <a:lstStyle/>
          <a:p>
            <a:pPr algn="ctr" defTabSz="913572"/>
            <a:r>
              <a:rPr lang="en-US" sz="1200" spc="-50" dirty="0">
                <a:solidFill>
                  <a:prstClr val="white"/>
                </a:solidFill>
                <a:ea typeface="Segoe UI" pitchFamily="34" charset="0"/>
                <a:cs typeface="Segoe UI" pitchFamily="34" charset="0"/>
              </a:rPr>
              <a:t>Azure ML</a:t>
            </a:r>
          </a:p>
        </p:txBody>
      </p:sp>
      <p:sp>
        <p:nvSpPr>
          <p:cNvPr id="210" name="Freeform 209"/>
          <p:cNvSpPr/>
          <p:nvPr/>
        </p:nvSpPr>
        <p:spPr>
          <a:xfrm>
            <a:off x="6581813" y="2383563"/>
            <a:ext cx="335713" cy="279111"/>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1" name="Rectangle 210"/>
          <p:cNvSpPr/>
          <p:nvPr/>
        </p:nvSpPr>
        <p:spPr>
          <a:xfrm>
            <a:off x="6380916" y="2720211"/>
            <a:ext cx="2071406" cy="13541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ctr"/>
          <a:lstStyle/>
          <a:p>
            <a:pPr algn="ctr"/>
            <a:endParaRPr lang="en-US"/>
          </a:p>
        </p:txBody>
      </p:sp>
      <p:sp>
        <p:nvSpPr>
          <p:cNvPr id="212" name="Rectangle 211"/>
          <p:cNvSpPr/>
          <p:nvPr>
            <p:custDataLst>
              <p:tags r:id="rId26"/>
            </p:custDataLst>
          </p:nvPr>
        </p:nvSpPr>
        <p:spPr>
          <a:xfrm>
            <a:off x="6478499" y="2790074"/>
            <a:ext cx="902506" cy="379854"/>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5720" tIns="25718" rIns="18288" bIns="25718" numCol="1" spcCol="0" rtlCol="0" fromWordArt="0" anchor="t" anchorCtr="0" forceAA="0" compatLnSpc="1">
            <a:prstTxWarp prst="textNoShape">
              <a:avLst/>
            </a:prstTxWarp>
            <a:noAutofit/>
          </a:bodyPr>
          <a:lstStyle/>
          <a:p>
            <a:r>
              <a:rPr lang="en-US" sz="800" b="1" dirty="0"/>
              <a:t>Spark</a:t>
            </a:r>
          </a:p>
          <a:p>
            <a:r>
              <a:rPr lang="en-US" sz="800" b="1" dirty="0" err="1"/>
              <a:t>SparkR</a:t>
            </a:r>
            <a:endParaRPr lang="en-US" sz="800" b="1" dirty="0"/>
          </a:p>
        </p:txBody>
      </p:sp>
      <p:sp>
        <p:nvSpPr>
          <p:cNvPr id="213" name="Rectangle 212"/>
          <p:cNvSpPr/>
          <p:nvPr>
            <p:custDataLst>
              <p:tags r:id="rId27"/>
            </p:custDataLst>
          </p:nvPr>
        </p:nvSpPr>
        <p:spPr>
          <a:xfrm>
            <a:off x="7423114" y="2790074"/>
            <a:ext cx="902506" cy="379854"/>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5720" tIns="25718" rIns="18288" bIns="25718" numCol="1" spcCol="0" rtlCol="0" fromWordArt="0" anchor="t" anchorCtr="0" forceAA="0" compatLnSpc="1">
            <a:prstTxWarp prst="textNoShape">
              <a:avLst/>
            </a:prstTxWarp>
            <a:noAutofit/>
          </a:bodyPr>
          <a:lstStyle/>
          <a:p>
            <a:r>
              <a:rPr lang="en-US" sz="800" b="1" dirty="0"/>
              <a:t>Pig</a:t>
            </a:r>
          </a:p>
        </p:txBody>
      </p:sp>
      <p:sp>
        <p:nvSpPr>
          <p:cNvPr id="214" name="Rectangle 213"/>
          <p:cNvSpPr/>
          <p:nvPr>
            <p:custDataLst>
              <p:tags r:id="rId28"/>
            </p:custDataLst>
          </p:nvPr>
        </p:nvSpPr>
        <p:spPr>
          <a:xfrm>
            <a:off x="6478499" y="3198067"/>
            <a:ext cx="902506" cy="379854"/>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5720" tIns="25718" rIns="18288" bIns="25718" numCol="1" spcCol="0" rtlCol="0" fromWordArt="0" anchor="t" anchorCtr="0" forceAA="0" compatLnSpc="1">
            <a:prstTxWarp prst="textNoShape">
              <a:avLst/>
            </a:prstTxWarp>
            <a:noAutofit/>
          </a:bodyPr>
          <a:lstStyle/>
          <a:p>
            <a:r>
              <a:rPr lang="en-US" sz="800" b="1" dirty="0"/>
              <a:t>Hive</a:t>
            </a:r>
          </a:p>
        </p:txBody>
      </p:sp>
      <p:sp>
        <p:nvSpPr>
          <p:cNvPr id="215" name="Rectangle 214"/>
          <p:cNvSpPr/>
          <p:nvPr>
            <p:custDataLst>
              <p:tags r:id="rId29"/>
            </p:custDataLst>
          </p:nvPr>
        </p:nvSpPr>
        <p:spPr>
          <a:xfrm>
            <a:off x="7423114" y="3198067"/>
            <a:ext cx="902506" cy="379854"/>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5720" tIns="25718" rIns="18288" bIns="25718" numCol="1" spcCol="0" rtlCol="0" fromWordArt="0" anchor="t" anchorCtr="0" forceAA="0" compatLnSpc="1">
            <a:prstTxWarp prst="textNoShape">
              <a:avLst/>
            </a:prstTxWarp>
            <a:noAutofit/>
          </a:bodyPr>
          <a:lstStyle/>
          <a:p>
            <a:r>
              <a:rPr lang="en-US" sz="800" b="1" dirty="0" err="1"/>
              <a:t>HBase</a:t>
            </a:r>
            <a:endParaRPr lang="en-US" sz="800" b="1" dirty="0"/>
          </a:p>
        </p:txBody>
      </p:sp>
      <p:sp>
        <p:nvSpPr>
          <p:cNvPr id="216" name="Rectangle 215"/>
          <p:cNvSpPr/>
          <p:nvPr>
            <p:custDataLst>
              <p:tags r:id="rId30"/>
            </p:custDataLst>
          </p:nvPr>
        </p:nvSpPr>
        <p:spPr>
          <a:xfrm>
            <a:off x="6478499" y="3611405"/>
            <a:ext cx="902506" cy="379854"/>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5720" tIns="25718" rIns="18288" bIns="25718" numCol="1" spcCol="0" rtlCol="0" fromWordArt="0" anchor="t" anchorCtr="0" forceAA="0" compatLnSpc="1">
            <a:prstTxWarp prst="textNoShape">
              <a:avLst/>
            </a:prstTxWarp>
            <a:noAutofit/>
          </a:bodyPr>
          <a:lstStyle/>
          <a:p>
            <a:r>
              <a:rPr lang="en-US" sz="800" b="1" dirty="0"/>
              <a:t>Mahout</a:t>
            </a:r>
          </a:p>
        </p:txBody>
      </p:sp>
      <p:pic>
        <p:nvPicPr>
          <p:cNvPr id="217" name="Picture 216"/>
          <p:cNvPicPr>
            <a:picLocks noChangeAspect="1"/>
          </p:cNvPicPr>
          <p:nvPr/>
        </p:nvPicPr>
        <p:blipFill rotWithShape="1">
          <a:blip r:embed="rId57" cstate="print">
            <a:extLst>
              <a:ext uri="{BEBA8EAE-BF5A-486C-A8C5-ECC9F3942E4B}">
                <a14:imgProps xmlns:a14="http://schemas.microsoft.com/office/drawing/2010/main">
                  <a14:imgLayer r:embed="rId58">
                    <a14:imgEffect>
                      <a14:brightnessContrast bright="100000"/>
                    </a14:imgEffect>
                  </a14:imgLayer>
                </a14:imgProps>
              </a:ext>
              <a:ext uri="{28A0092B-C50C-407E-A947-70E740481C1C}">
                <a14:useLocalDpi xmlns:a14="http://schemas.microsoft.com/office/drawing/2010/main" val="0"/>
              </a:ext>
            </a:extLst>
          </a:blip>
          <a:srcRect l="4948" t="24999" r="5990" b="23177"/>
          <a:stretch/>
        </p:blipFill>
        <p:spPr>
          <a:xfrm>
            <a:off x="7749757" y="5622478"/>
            <a:ext cx="484717" cy="275277"/>
          </a:xfrm>
          <a:prstGeom prst="rect">
            <a:avLst/>
          </a:prstGeom>
        </p:spPr>
      </p:pic>
      <p:pic>
        <p:nvPicPr>
          <p:cNvPr id="218" name="Picture 217"/>
          <p:cNvPicPr>
            <a:picLocks noChangeAspect="1"/>
          </p:cNvPicPr>
          <p:nvPr/>
        </p:nvPicPr>
        <p:blipFill rotWithShape="1">
          <a:blip r:embed="rId59" cstate="print">
            <a:extLst>
              <a:ext uri="{BEBA8EAE-BF5A-486C-A8C5-ECC9F3942E4B}">
                <a14:imgProps xmlns:a14="http://schemas.microsoft.com/office/drawing/2010/main">
                  <a14:imgLayer r:embed="rId60">
                    <a14:imgEffect>
                      <a14:brightnessContrast bright="100000"/>
                    </a14:imgEffect>
                  </a14:imgLayer>
                </a14:imgProps>
              </a:ext>
              <a:ext uri="{28A0092B-C50C-407E-A947-70E740481C1C}">
                <a14:useLocalDpi xmlns:a14="http://schemas.microsoft.com/office/drawing/2010/main" val="0"/>
              </a:ext>
            </a:extLst>
          </a:blip>
          <a:srcRect l="-1" r="-7500"/>
          <a:stretch/>
        </p:blipFill>
        <p:spPr>
          <a:xfrm>
            <a:off x="7628616" y="5318473"/>
            <a:ext cx="684368" cy="246859"/>
          </a:xfrm>
          <a:prstGeom prst="rect">
            <a:avLst/>
          </a:prstGeom>
        </p:spPr>
      </p:pic>
      <p:pic>
        <p:nvPicPr>
          <p:cNvPr id="219" name="Picture 218"/>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7179835" y="4739005"/>
            <a:ext cx="486935" cy="456833"/>
          </a:xfrm>
          <a:prstGeom prst="rect">
            <a:avLst/>
          </a:prstGeom>
        </p:spPr>
      </p:pic>
      <p:cxnSp>
        <p:nvCxnSpPr>
          <p:cNvPr id="220" name="Straight Arrow Connector 219"/>
          <p:cNvCxnSpPr/>
          <p:nvPr/>
        </p:nvCxnSpPr>
        <p:spPr>
          <a:xfrm>
            <a:off x="6053730" y="2408486"/>
            <a:ext cx="345643"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a:off x="6045098" y="2981749"/>
            <a:ext cx="354275"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7" name="Rectangle 226"/>
          <p:cNvSpPr/>
          <p:nvPr/>
        </p:nvSpPr>
        <p:spPr>
          <a:xfrm>
            <a:off x="2976960" y="1930508"/>
            <a:ext cx="3196321" cy="1675615"/>
          </a:xfrm>
          <a:prstGeom prst="rect">
            <a:avLst/>
          </a:prstGeom>
          <a:solidFill>
            <a:schemeClr val="bg1">
              <a:lumMod val="95000"/>
            </a:schemeClr>
          </a:solidFill>
          <a:ln w="127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5" tIns="25718" rIns="51435" bIns="25718" numCol="1" spcCol="0" rtlCol="0" fromWordArt="0" anchor="b" anchorCtr="0" forceAA="0" compatLnSpc="1">
            <a:prstTxWarp prst="textNoShape">
              <a:avLst/>
            </a:prstTxWarp>
            <a:noAutofit/>
          </a:bodyPr>
          <a:lstStyle/>
          <a:p>
            <a:r>
              <a:rPr lang="en-US" sz="1200" b="1" dirty="0">
                <a:solidFill>
                  <a:schemeClr val="accent2"/>
                </a:solidFill>
                <a:latin typeface="Segoe UI Semibold" panose="020B0702040204020203" pitchFamily="34" charset="0"/>
                <a:cs typeface="Segoe UI Semibold" panose="020B0702040204020203" pitchFamily="34" charset="0"/>
              </a:rPr>
              <a:t> </a:t>
            </a:r>
          </a:p>
        </p:txBody>
      </p:sp>
      <p:sp>
        <p:nvSpPr>
          <p:cNvPr id="228" name="Rectangle 227"/>
          <p:cNvSpPr/>
          <p:nvPr>
            <p:custDataLst>
              <p:tags r:id="rId31"/>
            </p:custDataLst>
          </p:nvPr>
        </p:nvSpPr>
        <p:spPr>
          <a:xfrm>
            <a:off x="4588884" y="2003748"/>
            <a:ext cx="1464846" cy="753654"/>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t" anchorCtr="0" forceAA="0" compatLnSpc="1">
            <a:prstTxWarp prst="textNoShape">
              <a:avLst/>
            </a:prstTxWarp>
            <a:noAutofit/>
          </a:bodyPr>
          <a:lstStyle/>
          <a:p>
            <a:pPr algn="ctr" defTabSz="913572"/>
            <a:r>
              <a:rPr lang="en-US" sz="1200" spc="-50" dirty="0">
                <a:solidFill>
                  <a:prstClr val="white"/>
                </a:solidFill>
                <a:ea typeface="Segoe UI" pitchFamily="34" charset="0"/>
                <a:cs typeface="Segoe UI" pitchFamily="34" charset="0"/>
              </a:rPr>
              <a:t>Azure SQL DW</a:t>
            </a:r>
          </a:p>
        </p:txBody>
      </p:sp>
      <p:sp>
        <p:nvSpPr>
          <p:cNvPr id="229" name="Rectangle 228"/>
          <p:cNvSpPr/>
          <p:nvPr>
            <p:custDataLst>
              <p:tags r:id="rId32"/>
            </p:custDataLst>
          </p:nvPr>
        </p:nvSpPr>
        <p:spPr>
          <a:xfrm>
            <a:off x="3092367" y="2000104"/>
            <a:ext cx="1419641" cy="753654"/>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t" anchorCtr="0" forceAA="0" compatLnSpc="1">
            <a:prstTxWarp prst="textNoShape">
              <a:avLst/>
            </a:prstTxWarp>
            <a:noAutofit/>
          </a:bodyPr>
          <a:lstStyle/>
          <a:p>
            <a:pPr defTabSz="913572"/>
            <a:r>
              <a:rPr lang="en-US" sz="1200" spc="-50" dirty="0">
                <a:solidFill>
                  <a:prstClr val="white"/>
                </a:solidFill>
                <a:ea typeface="Segoe UI" pitchFamily="34" charset="0"/>
                <a:cs typeface="Segoe UI" pitchFamily="34" charset="0"/>
              </a:rPr>
              <a:t>Azure Data Lake</a:t>
            </a:r>
          </a:p>
        </p:txBody>
      </p:sp>
      <p:sp>
        <p:nvSpPr>
          <p:cNvPr id="242" name="Rectangle 241"/>
          <p:cNvSpPr/>
          <p:nvPr>
            <p:custDataLst>
              <p:tags r:id="rId33"/>
            </p:custDataLst>
          </p:nvPr>
        </p:nvSpPr>
        <p:spPr>
          <a:xfrm>
            <a:off x="4590582" y="2793146"/>
            <a:ext cx="1454516" cy="771646"/>
          </a:xfrm>
          <a:prstGeom prst="rect">
            <a:avLst/>
          </a:prstGeom>
          <a:solidFill>
            <a:schemeClr val="bg1">
              <a:lumMod val="50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r>
              <a:rPr lang="en-US" sz="1050" dirty="0">
                <a:solidFill>
                  <a:schemeClr val="bg1"/>
                </a:solidFill>
              </a:rPr>
              <a:t>HDFS</a:t>
            </a:r>
          </a:p>
        </p:txBody>
      </p:sp>
      <p:sp>
        <p:nvSpPr>
          <p:cNvPr id="240" name="Freeform 239"/>
          <p:cNvSpPr/>
          <p:nvPr/>
        </p:nvSpPr>
        <p:spPr bwMode="auto">
          <a:xfrm>
            <a:off x="5311862" y="2515174"/>
            <a:ext cx="226219" cy="144187"/>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2D9A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385" tIns="26692" rIns="26692" bIns="53385" numCol="1" spcCol="0" rtlCol="0" fromWordArt="0" anchor="b" anchorCtr="0" forceAA="0" compatLnSpc="1">
            <a:prstTxWarp prst="textNoShape">
              <a:avLst/>
            </a:prstTxWarp>
            <a:noAutofit/>
          </a:bodyPr>
          <a:lstStyle/>
          <a:p>
            <a:pPr algn="ctr" defTabSz="533672"/>
            <a:endParaRPr lang="en-US" sz="900" spc="-29" dirty="0" err="1">
              <a:solidFill>
                <a:srgbClr val="B4009E"/>
              </a:solidFill>
              <a:ea typeface="Segoe UI" pitchFamily="34" charset="0"/>
              <a:cs typeface="Segoe UI" pitchFamily="34" charset="0"/>
            </a:endParaRPr>
          </a:p>
        </p:txBody>
      </p:sp>
      <p:pic>
        <p:nvPicPr>
          <p:cNvPr id="243" name="Picture 242"/>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5105337" y="3075626"/>
            <a:ext cx="469266" cy="451038"/>
          </a:xfrm>
          <a:prstGeom prst="rect">
            <a:avLst/>
          </a:prstGeom>
        </p:spPr>
      </p:pic>
      <p:sp>
        <p:nvSpPr>
          <p:cNvPr id="165" name="Rectangle 164"/>
          <p:cNvSpPr/>
          <p:nvPr>
            <p:custDataLst>
              <p:tags r:id="rId34"/>
            </p:custDataLst>
          </p:nvPr>
        </p:nvSpPr>
        <p:spPr>
          <a:xfrm>
            <a:off x="354509" y="2264344"/>
            <a:ext cx="1134385" cy="1526841"/>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r>
              <a:rPr lang="en-US" sz="800" b="1" dirty="0"/>
              <a:t>Databases</a:t>
            </a:r>
          </a:p>
        </p:txBody>
      </p:sp>
      <p:grpSp>
        <p:nvGrpSpPr>
          <p:cNvPr id="301" name="Group 300"/>
          <p:cNvGrpSpPr/>
          <p:nvPr/>
        </p:nvGrpSpPr>
        <p:grpSpPr>
          <a:xfrm>
            <a:off x="461280" y="2633054"/>
            <a:ext cx="931378" cy="1016769"/>
            <a:chOff x="461280" y="2506069"/>
            <a:chExt cx="931378" cy="666588"/>
          </a:xfrm>
        </p:grpSpPr>
        <p:sp>
          <p:nvSpPr>
            <p:cNvPr id="223" name="Freeform 6"/>
            <p:cNvSpPr>
              <a:spLocks/>
            </p:cNvSpPr>
            <p:nvPr/>
          </p:nvSpPr>
          <p:spPr bwMode="auto">
            <a:xfrm>
              <a:off x="461280"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1435" tIns="25718" rIns="51435" bIns="25718" numCol="1" anchor="t" anchorCtr="0" compatLnSpc="1">
              <a:prstTxWarp prst="textNoShape">
                <a:avLst/>
              </a:prstTxWarp>
            </a:bodyPr>
            <a:lstStyle/>
            <a:p>
              <a:endParaRPr lang="en-US" sz="800" dirty="0"/>
            </a:p>
          </p:txBody>
        </p:sp>
        <p:sp>
          <p:nvSpPr>
            <p:cNvPr id="224" name="Freeform 8"/>
            <p:cNvSpPr>
              <a:spLocks/>
            </p:cNvSpPr>
            <p:nvPr/>
          </p:nvSpPr>
          <p:spPr bwMode="auto">
            <a:xfrm>
              <a:off x="461280"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25" name="Freeform 9"/>
            <p:cNvSpPr>
              <a:spLocks/>
            </p:cNvSpPr>
            <p:nvPr/>
          </p:nvSpPr>
          <p:spPr bwMode="auto">
            <a:xfrm>
              <a:off x="486559"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26" name="Freeform 10"/>
            <p:cNvSpPr>
              <a:spLocks/>
            </p:cNvSpPr>
            <p:nvPr/>
          </p:nvSpPr>
          <p:spPr bwMode="auto">
            <a:xfrm>
              <a:off x="486559"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44" name="Freeform 6"/>
            <p:cNvSpPr>
              <a:spLocks/>
            </p:cNvSpPr>
            <p:nvPr/>
          </p:nvSpPr>
          <p:spPr bwMode="auto">
            <a:xfrm>
              <a:off x="804794"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1435" tIns="25718" rIns="51435" bIns="25718" numCol="1" anchor="t" anchorCtr="0" compatLnSpc="1">
              <a:prstTxWarp prst="textNoShape">
                <a:avLst/>
              </a:prstTxWarp>
            </a:bodyPr>
            <a:lstStyle/>
            <a:p>
              <a:endParaRPr lang="en-US" sz="800" dirty="0"/>
            </a:p>
          </p:txBody>
        </p:sp>
        <p:sp>
          <p:nvSpPr>
            <p:cNvPr id="245" name="Freeform 8"/>
            <p:cNvSpPr>
              <a:spLocks/>
            </p:cNvSpPr>
            <p:nvPr/>
          </p:nvSpPr>
          <p:spPr bwMode="auto">
            <a:xfrm>
              <a:off x="804794"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46" name="Freeform 9"/>
            <p:cNvSpPr>
              <a:spLocks/>
            </p:cNvSpPr>
            <p:nvPr/>
          </p:nvSpPr>
          <p:spPr bwMode="auto">
            <a:xfrm>
              <a:off x="830072"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47" name="Freeform 10"/>
            <p:cNvSpPr>
              <a:spLocks/>
            </p:cNvSpPr>
            <p:nvPr/>
          </p:nvSpPr>
          <p:spPr bwMode="auto">
            <a:xfrm>
              <a:off x="830072"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48" name="Freeform 6"/>
            <p:cNvSpPr>
              <a:spLocks/>
            </p:cNvSpPr>
            <p:nvPr/>
          </p:nvSpPr>
          <p:spPr bwMode="auto">
            <a:xfrm>
              <a:off x="1148308" y="2533918"/>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1435" tIns="25718" rIns="51435" bIns="25718" numCol="1" anchor="t" anchorCtr="0" compatLnSpc="1">
              <a:prstTxWarp prst="textNoShape">
                <a:avLst/>
              </a:prstTxWarp>
            </a:bodyPr>
            <a:lstStyle/>
            <a:p>
              <a:endParaRPr lang="en-US" sz="800" dirty="0"/>
            </a:p>
          </p:txBody>
        </p:sp>
        <p:sp>
          <p:nvSpPr>
            <p:cNvPr id="249" name="Freeform 8"/>
            <p:cNvSpPr>
              <a:spLocks/>
            </p:cNvSpPr>
            <p:nvPr/>
          </p:nvSpPr>
          <p:spPr bwMode="auto">
            <a:xfrm>
              <a:off x="1148308" y="2506069"/>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50" name="Freeform 9"/>
            <p:cNvSpPr>
              <a:spLocks/>
            </p:cNvSpPr>
            <p:nvPr/>
          </p:nvSpPr>
          <p:spPr bwMode="auto">
            <a:xfrm>
              <a:off x="1173586" y="2514102"/>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51" name="Freeform 10"/>
            <p:cNvSpPr>
              <a:spLocks/>
            </p:cNvSpPr>
            <p:nvPr/>
          </p:nvSpPr>
          <p:spPr bwMode="auto">
            <a:xfrm>
              <a:off x="1173586" y="2514102"/>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52" name="Freeform 6"/>
            <p:cNvSpPr>
              <a:spLocks/>
            </p:cNvSpPr>
            <p:nvPr/>
          </p:nvSpPr>
          <p:spPr bwMode="auto">
            <a:xfrm>
              <a:off x="461280"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1435" tIns="25718" rIns="51435" bIns="25718" numCol="1" anchor="t" anchorCtr="0" compatLnSpc="1">
              <a:prstTxWarp prst="textNoShape">
                <a:avLst/>
              </a:prstTxWarp>
            </a:bodyPr>
            <a:lstStyle/>
            <a:p>
              <a:endParaRPr lang="en-US" sz="800" dirty="0"/>
            </a:p>
          </p:txBody>
        </p:sp>
        <p:sp>
          <p:nvSpPr>
            <p:cNvPr id="253" name="Freeform 8"/>
            <p:cNvSpPr>
              <a:spLocks/>
            </p:cNvSpPr>
            <p:nvPr/>
          </p:nvSpPr>
          <p:spPr bwMode="auto">
            <a:xfrm>
              <a:off x="461280"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54" name="Freeform 9"/>
            <p:cNvSpPr>
              <a:spLocks/>
            </p:cNvSpPr>
            <p:nvPr/>
          </p:nvSpPr>
          <p:spPr bwMode="auto">
            <a:xfrm>
              <a:off x="486559"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55" name="Freeform 10"/>
            <p:cNvSpPr>
              <a:spLocks/>
            </p:cNvSpPr>
            <p:nvPr/>
          </p:nvSpPr>
          <p:spPr bwMode="auto">
            <a:xfrm>
              <a:off x="486559"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56" name="Freeform 6"/>
            <p:cNvSpPr>
              <a:spLocks/>
            </p:cNvSpPr>
            <p:nvPr/>
          </p:nvSpPr>
          <p:spPr bwMode="auto">
            <a:xfrm>
              <a:off x="804794"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1435" tIns="25718" rIns="51435" bIns="25718" numCol="1" anchor="t" anchorCtr="0" compatLnSpc="1">
              <a:prstTxWarp prst="textNoShape">
                <a:avLst/>
              </a:prstTxWarp>
            </a:bodyPr>
            <a:lstStyle/>
            <a:p>
              <a:endParaRPr lang="en-US" sz="800" dirty="0"/>
            </a:p>
          </p:txBody>
        </p:sp>
        <p:sp>
          <p:nvSpPr>
            <p:cNvPr id="257" name="Freeform 8"/>
            <p:cNvSpPr>
              <a:spLocks/>
            </p:cNvSpPr>
            <p:nvPr/>
          </p:nvSpPr>
          <p:spPr bwMode="auto">
            <a:xfrm>
              <a:off x="804794"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58" name="Freeform 9"/>
            <p:cNvSpPr>
              <a:spLocks/>
            </p:cNvSpPr>
            <p:nvPr/>
          </p:nvSpPr>
          <p:spPr bwMode="auto">
            <a:xfrm>
              <a:off x="830072"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59" name="Freeform 10"/>
            <p:cNvSpPr>
              <a:spLocks/>
            </p:cNvSpPr>
            <p:nvPr/>
          </p:nvSpPr>
          <p:spPr bwMode="auto">
            <a:xfrm>
              <a:off x="830072"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60" name="Freeform 6"/>
            <p:cNvSpPr>
              <a:spLocks/>
            </p:cNvSpPr>
            <p:nvPr/>
          </p:nvSpPr>
          <p:spPr bwMode="auto">
            <a:xfrm>
              <a:off x="1148308" y="2761424"/>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1435" tIns="25718" rIns="51435" bIns="25718" numCol="1" anchor="t" anchorCtr="0" compatLnSpc="1">
              <a:prstTxWarp prst="textNoShape">
                <a:avLst/>
              </a:prstTxWarp>
            </a:bodyPr>
            <a:lstStyle/>
            <a:p>
              <a:endParaRPr lang="en-US" sz="800" dirty="0"/>
            </a:p>
          </p:txBody>
        </p:sp>
        <p:sp>
          <p:nvSpPr>
            <p:cNvPr id="261" name="Freeform 8"/>
            <p:cNvSpPr>
              <a:spLocks/>
            </p:cNvSpPr>
            <p:nvPr/>
          </p:nvSpPr>
          <p:spPr bwMode="auto">
            <a:xfrm>
              <a:off x="1148308" y="2733575"/>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62" name="Freeform 9"/>
            <p:cNvSpPr>
              <a:spLocks/>
            </p:cNvSpPr>
            <p:nvPr/>
          </p:nvSpPr>
          <p:spPr bwMode="auto">
            <a:xfrm>
              <a:off x="1173586" y="2741608"/>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63" name="Freeform 10"/>
            <p:cNvSpPr>
              <a:spLocks/>
            </p:cNvSpPr>
            <p:nvPr/>
          </p:nvSpPr>
          <p:spPr bwMode="auto">
            <a:xfrm>
              <a:off x="1173586" y="2741608"/>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64" name="Freeform 6"/>
            <p:cNvSpPr>
              <a:spLocks/>
            </p:cNvSpPr>
            <p:nvPr/>
          </p:nvSpPr>
          <p:spPr bwMode="auto">
            <a:xfrm>
              <a:off x="461280" y="2994853"/>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1435" tIns="25718" rIns="51435" bIns="25718" numCol="1" anchor="t" anchorCtr="0" compatLnSpc="1">
              <a:prstTxWarp prst="textNoShape">
                <a:avLst/>
              </a:prstTxWarp>
            </a:bodyPr>
            <a:lstStyle/>
            <a:p>
              <a:endParaRPr lang="en-US" sz="800" dirty="0"/>
            </a:p>
          </p:txBody>
        </p:sp>
        <p:sp>
          <p:nvSpPr>
            <p:cNvPr id="265" name="Freeform 8"/>
            <p:cNvSpPr>
              <a:spLocks/>
            </p:cNvSpPr>
            <p:nvPr/>
          </p:nvSpPr>
          <p:spPr bwMode="auto">
            <a:xfrm>
              <a:off x="461280" y="2967004"/>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66" name="Freeform 9"/>
            <p:cNvSpPr>
              <a:spLocks/>
            </p:cNvSpPr>
            <p:nvPr/>
          </p:nvSpPr>
          <p:spPr bwMode="auto">
            <a:xfrm>
              <a:off x="486559" y="2975037"/>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67" name="Freeform 10"/>
            <p:cNvSpPr>
              <a:spLocks/>
            </p:cNvSpPr>
            <p:nvPr/>
          </p:nvSpPr>
          <p:spPr bwMode="auto">
            <a:xfrm>
              <a:off x="486559" y="2975037"/>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68" name="Freeform 6"/>
            <p:cNvSpPr>
              <a:spLocks/>
            </p:cNvSpPr>
            <p:nvPr/>
          </p:nvSpPr>
          <p:spPr bwMode="auto">
            <a:xfrm>
              <a:off x="804794" y="2994853"/>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1435" tIns="25718" rIns="51435" bIns="25718" numCol="1" anchor="t" anchorCtr="0" compatLnSpc="1">
              <a:prstTxWarp prst="textNoShape">
                <a:avLst/>
              </a:prstTxWarp>
            </a:bodyPr>
            <a:lstStyle/>
            <a:p>
              <a:endParaRPr lang="en-US" sz="800" dirty="0"/>
            </a:p>
          </p:txBody>
        </p:sp>
        <p:sp>
          <p:nvSpPr>
            <p:cNvPr id="269" name="Freeform 8"/>
            <p:cNvSpPr>
              <a:spLocks/>
            </p:cNvSpPr>
            <p:nvPr/>
          </p:nvSpPr>
          <p:spPr bwMode="auto">
            <a:xfrm>
              <a:off x="804794" y="2967004"/>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70" name="Freeform 9"/>
            <p:cNvSpPr>
              <a:spLocks/>
            </p:cNvSpPr>
            <p:nvPr/>
          </p:nvSpPr>
          <p:spPr bwMode="auto">
            <a:xfrm>
              <a:off x="830072" y="2975037"/>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71" name="Freeform 10"/>
            <p:cNvSpPr>
              <a:spLocks/>
            </p:cNvSpPr>
            <p:nvPr/>
          </p:nvSpPr>
          <p:spPr bwMode="auto">
            <a:xfrm>
              <a:off x="830072" y="2975037"/>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72" name="Freeform 6"/>
            <p:cNvSpPr>
              <a:spLocks/>
            </p:cNvSpPr>
            <p:nvPr/>
          </p:nvSpPr>
          <p:spPr bwMode="auto">
            <a:xfrm>
              <a:off x="1148308" y="2994853"/>
              <a:ext cx="244350" cy="17780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bg1"/>
            </a:solidFill>
            <a:ln w="0">
              <a:solidFill>
                <a:schemeClr val="bg1"/>
              </a:solidFill>
              <a:prstDash val="solid"/>
              <a:round/>
              <a:headEnd/>
              <a:tailEnd/>
            </a:ln>
          </p:spPr>
          <p:txBody>
            <a:bodyPr vert="horz" wrap="square" lIns="51435" tIns="25718" rIns="51435" bIns="25718" numCol="1" anchor="t" anchorCtr="0" compatLnSpc="1">
              <a:prstTxWarp prst="textNoShape">
                <a:avLst/>
              </a:prstTxWarp>
            </a:bodyPr>
            <a:lstStyle/>
            <a:p>
              <a:endParaRPr lang="en-US" sz="800" dirty="0"/>
            </a:p>
          </p:txBody>
        </p:sp>
        <p:sp>
          <p:nvSpPr>
            <p:cNvPr id="273" name="Freeform 8"/>
            <p:cNvSpPr>
              <a:spLocks/>
            </p:cNvSpPr>
            <p:nvPr/>
          </p:nvSpPr>
          <p:spPr bwMode="auto">
            <a:xfrm>
              <a:off x="1148308" y="2967004"/>
              <a:ext cx="244350" cy="5623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chemeClr val="bg1">
                <a:lumMod val="75000"/>
              </a:schemeClr>
            </a:solidFill>
            <a:ln w="0">
              <a:solidFill>
                <a:schemeClr val="bg1">
                  <a:lumMod val="75000"/>
                </a:schemeClr>
              </a:solid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74" name="Freeform 9"/>
            <p:cNvSpPr>
              <a:spLocks/>
            </p:cNvSpPr>
            <p:nvPr/>
          </p:nvSpPr>
          <p:spPr bwMode="auto">
            <a:xfrm>
              <a:off x="1173586" y="2975037"/>
              <a:ext cx="193795" cy="3695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FF8B00"/>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sp>
          <p:nvSpPr>
            <p:cNvPr id="275" name="Freeform 10"/>
            <p:cNvSpPr>
              <a:spLocks/>
            </p:cNvSpPr>
            <p:nvPr/>
          </p:nvSpPr>
          <p:spPr bwMode="auto">
            <a:xfrm>
              <a:off x="1173586" y="2975037"/>
              <a:ext cx="193795" cy="2999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bg1">
                <a:lumMod val="85000"/>
              </a:schemeClr>
            </a:solidFill>
            <a:ln w="0">
              <a:noFill/>
              <a:prstDash val="solid"/>
              <a:round/>
              <a:headEnd/>
              <a:tailEnd/>
            </a:ln>
          </p:spPr>
          <p:txBody>
            <a:bodyPr vert="horz" wrap="square" lIns="51435" tIns="25718" rIns="51435" bIns="25718" numCol="1" anchor="t" anchorCtr="0" compatLnSpc="1">
              <a:prstTxWarp prst="textNoShape">
                <a:avLst/>
              </a:prstTxWarp>
            </a:bodyPr>
            <a:lstStyle/>
            <a:p>
              <a:endParaRPr lang="en-US" sz="800"/>
            </a:p>
          </p:txBody>
        </p:sp>
      </p:grpSp>
      <p:sp>
        <p:nvSpPr>
          <p:cNvPr id="278" name="Rectangle 277"/>
          <p:cNvSpPr/>
          <p:nvPr>
            <p:custDataLst>
              <p:tags r:id="rId35"/>
            </p:custDataLst>
          </p:nvPr>
        </p:nvSpPr>
        <p:spPr>
          <a:xfrm>
            <a:off x="404787" y="4542635"/>
            <a:ext cx="1140109" cy="1527976"/>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r>
              <a:rPr lang="en-US" sz="800" b="1" dirty="0"/>
              <a:t>Big Data / IoT Sources</a:t>
            </a:r>
          </a:p>
        </p:txBody>
      </p:sp>
      <p:sp>
        <p:nvSpPr>
          <p:cNvPr id="280" name="Rectangle 279"/>
          <p:cNvSpPr/>
          <p:nvPr>
            <p:custDataLst>
              <p:tags r:id="rId36"/>
            </p:custDataLst>
          </p:nvPr>
        </p:nvSpPr>
        <p:spPr>
          <a:xfrm>
            <a:off x="492637" y="4947337"/>
            <a:ext cx="964409" cy="217026"/>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r>
              <a:rPr lang="en-US" sz="700" b="1" dirty="0">
                <a:solidFill>
                  <a:schemeClr val="tx1"/>
                </a:solidFill>
              </a:rPr>
              <a:t>Devices</a:t>
            </a:r>
          </a:p>
        </p:txBody>
      </p:sp>
      <p:sp>
        <p:nvSpPr>
          <p:cNvPr id="281" name="Rectangle 280"/>
          <p:cNvSpPr/>
          <p:nvPr>
            <p:custDataLst>
              <p:tags r:id="rId37"/>
            </p:custDataLst>
          </p:nvPr>
        </p:nvSpPr>
        <p:spPr>
          <a:xfrm>
            <a:off x="492637" y="5224913"/>
            <a:ext cx="964409" cy="217026"/>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r>
              <a:rPr lang="en-US" sz="700" b="1" dirty="0">
                <a:solidFill>
                  <a:schemeClr val="tx1"/>
                </a:solidFill>
              </a:rPr>
              <a:t>Crawlers</a:t>
            </a:r>
          </a:p>
        </p:txBody>
      </p:sp>
      <p:sp>
        <p:nvSpPr>
          <p:cNvPr id="282" name="Rectangle 281"/>
          <p:cNvSpPr/>
          <p:nvPr>
            <p:custDataLst>
              <p:tags r:id="rId38"/>
            </p:custDataLst>
          </p:nvPr>
        </p:nvSpPr>
        <p:spPr>
          <a:xfrm>
            <a:off x="492637" y="5502490"/>
            <a:ext cx="964409" cy="217026"/>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r>
              <a:rPr lang="en-US" sz="700" b="1" dirty="0">
                <a:solidFill>
                  <a:schemeClr val="tx1"/>
                </a:solidFill>
              </a:rPr>
              <a:t>Bots</a:t>
            </a:r>
          </a:p>
        </p:txBody>
      </p:sp>
      <p:sp>
        <p:nvSpPr>
          <p:cNvPr id="283" name="Rectangle 282"/>
          <p:cNvSpPr/>
          <p:nvPr>
            <p:custDataLst>
              <p:tags r:id="rId39"/>
            </p:custDataLst>
          </p:nvPr>
        </p:nvSpPr>
        <p:spPr>
          <a:xfrm>
            <a:off x="492637" y="5780065"/>
            <a:ext cx="964409" cy="217026"/>
          </a:xfrm>
          <a:prstGeom prst="rect">
            <a:avLst/>
          </a:prstGeom>
          <a:solidFill>
            <a:schemeClr val="bg1">
              <a:lumMod val="7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r>
              <a:rPr lang="en-US" sz="700" b="1" dirty="0">
                <a:solidFill>
                  <a:schemeClr val="tx1"/>
                </a:solidFill>
              </a:rPr>
              <a:t>Sensors</a:t>
            </a:r>
          </a:p>
        </p:txBody>
      </p:sp>
      <p:sp>
        <p:nvSpPr>
          <p:cNvPr id="284" name="Rectangle 283"/>
          <p:cNvSpPr/>
          <p:nvPr>
            <p:custDataLst>
              <p:tags r:id="rId40"/>
            </p:custDataLst>
          </p:nvPr>
        </p:nvSpPr>
        <p:spPr>
          <a:xfrm>
            <a:off x="1728394" y="4267113"/>
            <a:ext cx="934120" cy="879620"/>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t" anchorCtr="0" forceAA="0" compatLnSpc="1">
            <a:prstTxWarp prst="textNoShape">
              <a:avLst/>
            </a:prstTxWarp>
            <a:noAutofit/>
          </a:bodyPr>
          <a:lstStyle/>
          <a:p>
            <a:pPr algn="ctr" defTabSz="913572"/>
            <a:r>
              <a:rPr lang="en-US" sz="1400" spc="-50" dirty="0">
                <a:solidFill>
                  <a:prstClr val="white"/>
                </a:solidFill>
                <a:ea typeface="Segoe UI" pitchFamily="34" charset="0"/>
                <a:cs typeface="Segoe UI" pitchFamily="34" charset="0"/>
              </a:rPr>
              <a:t>Azure Event Hub</a:t>
            </a:r>
          </a:p>
        </p:txBody>
      </p:sp>
      <p:grpSp>
        <p:nvGrpSpPr>
          <p:cNvPr id="285" name="Group 284"/>
          <p:cNvGrpSpPr/>
          <p:nvPr/>
        </p:nvGrpSpPr>
        <p:grpSpPr>
          <a:xfrm>
            <a:off x="1941417" y="4815531"/>
            <a:ext cx="536609" cy="270217"/>
            <a:chOff x="3889804" y="5487538"/>
            <a:chExt cx="981581" cy="1503220"/>
          </a:xfrm>
        </p:grpSpPr>
        <p:grpSp>
          <p:nvGrpSpPr>
            <p:cNvPr id="286" name="Group 285"/>
            <p:cNvGrpSpPr/>
            <p:nvPr/>
          </p:nvGrpSpPr>
          <p:grpSpPr>
            <a:xfrm>
              <a:off x="4088812" y="5729791"/>
              <a:ext cx="640699" cy="978963"/>
              <a:chOff x="3994659" y="7008702"/>
              <a:chExt cx="745465" cy="1374671"/>
            </a:xfrm>
          </p:grpSpPr>
          <p:sp>
            <p:nvSpPr>
              <p:cNvPr id="289" name="Rectangle 288"/>
              <p:cNvSpPr/>
              <p:nvPr>
                <p:custDataLst>
                  <p:tags r:id="rId47"/>
                </p:custDataLst>
              </p:nvPr>
            </p:nvSpPr>
            <p:spPr bwMode="auto">
              <a:xfrm>
                <a:off x="3994660" y="7008702"/>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90" name="Rectangle 289"/>
              <p:cNvSpPr/>
              <p:nvPr>
                <p:custDataLst>
                  <p:tags r:id="rId48"/>
                </p:custDataLst>
              </p:nvPr>
            </p:nvSpPr>
            <p:spPr bwMode="auto">
              <a:xfrm>
                <a:off x="4285367" y="7262718"/>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91" name="Rectangle 290"/>
              <p:cNvSpPr/>
              <p:nvPr>
                <p:custDataLst>
                  <p:tags r:id="rId49"/>
                </p:custDataLst>
              </p:nvPr>
            </p:nvSpPr>
            <p:spPr bwMode="auto">
              <a:xfrm>
                <a:off x="3994660" y="7513156"/>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92" name="Rectangle 291"/>
              <p:cNvSpPr/>
              <p:nvPr>
                <p:custDataLst>
                  <p:tags r:id="rId50"/>
                </p:custDataLst>
              </p:nvPr>
            </p:nvSpPr>
            <p:spPr bwMode="auto">
              <a:xfrm>
                <a:off x="4285367" y="7799834"/>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93" name="Rectangle 292"/>
              <p:cNvSpPr/>
              <p:nvPr>
                <p:custDataLst>
                  <p:tags r:id="rId51"/>
                </p:custDataLst>
              </p:nvPr>
            </p:nvSpPr>
            <p:spPr bwMode="auto">
              <a:xfrm>
                <a:off x="3994659" y="8017615"/>
                <a:ext cx="182881"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94" name="Rectangle 293"/>
              <p:cNvSpPr/>
              <p:nvPr>
                <p:custDataLst>
                  <p:tags r:id="rId52"/>
                </p:custDataLst>
              </p:nvPr>
            </p:nvSpPr>
            <p:spPr bwMode="auto">
              <a:xfrm>
                <a:off x="4557245" y="7511743"/>
                <a:ext cx="182879" cy="365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45713" rIns="68570" bIns="45713" rtlCol="0" anchor="b" anchorCtr="0"/>
              <a:lstStyle/>
              <a:p>
                <a:pPr defTabSz="932227"/>
                <a:endParaRPr lang="en-US" sz="149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287" name="Freeform 286"/>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742"/>
              <a:endParaRPr lang="en-US" sz="1800" dirty="0">
                <a:solidFill>
                  <a:srgbClr val="404040"/>
                </a:solidFill>
              </a:endParaRPr>
            </a:p>
          </p:txBody>
        </p:sp>
        <p:sp>
          <p:nvSpPr>
            <p:cNvPr id="288" name="Freeform 287"/>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742"/>
              <a:endParaRPr lang="en-US" sz="1800" dirty="0">
                <a:solidFill>
                  <a:srgbClr val="404040"/>
                </a:solidFill>
              </a:endParaRPr>
            </a:p>
          </p:txBody>
        </p:sp>
      </p:grpSp>
      <p:cxnSp>
        <p:nvCxnSpPr>
          <p:cNvPr id="295" name="Straight Arrow Connector 294"/>
          <p:cNvCxnSpPr/>
          <p:nvPr/>
        </p:nvCxnSpPr>
        <p:spPr>
          <a:xfrm>
            <a:off x="1544896" y="5249862"/>
            <a:ext cx="23212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3" name="Rounded Rectangle 202"/>
          <p:cNvSpPr/>
          <p:nvPr/>
        </p:nvSpPr>
        <p:spPr bwMode="auto">
          <a:xfrm>
            <a:off x="11472827" y="4699141"/>
            <a:ext cx="35603" cy="80649"/>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a:solidFill>
                <a:prstClr val="white"/>
              </a:solidFill>
              <a:latin typeface="Segoe UI Light"/>
              <a:ea typeface="Segoe UI" pitchFamily="34" charset="0"/>
              <a:cs typeface="Segoe UI" pitchFamily="34" charset="0"/>
            </a:endParaRPr>
          </a:p>
        </p:txBody>
      </p:sp>
      <p:sp>
        <p:nvSpPr>
          <p:cNvPr id="204" name="Rounded Rectangle 203"/>
          <p:cNvSpPr/>
          <p:nvPr/>
        </p:nvSpPr>
        <p:spPr bwMode="auto">
          <a:xfrm>
            <a:off x="11527518" y="4680314"/>
            <a:ext cx="35603" cy="111152"/>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a:solidFill>
                <a:prstClr val="white"/>
              </a:solidFill>
              <a:latin typeface="Segoe UI Light"/>
              <a:ea typeface="Segoe UI" pitchFamily="34" charset="0"/>
              <a:cs typeface="Segoe UI" pitchFamily="34" charset="0"/>
            </a:endParaRPr>
          </a:p>
        </p:txBody>
      </p:sp>
      <p:sp>
        <p:nvSpPr>
          <p:cNvPr id="205" name="Rounded Rectangle 204"/>
          <p:cNvSpPr/>
          <p:nvPr/>
        </p:nvSpPr>
        <p:spPr bwMode="auto">
          <a:xfrm>
            <a:off x="11581398" y="4660852"/>
            <a:ext cx="35603" cy="151148"/>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a:solidFill>
                <a:prstClr val="white"/>
              </a:solidFill>
              <a:latin typeface="Segoe UI Light"/>
              <a:ea typeface="Segoe UI" pitchFamily="34" charset="0"/>
              <a:cs typeface="Segoe UI" pitchFamily="34" charset="0"/>
            </a:endParaRPr>
          </a:p>
        </p:txBody>
      </p:sp>
      <p:sp>
        <p:nvSpPr>
          <p:cNvPr id="206" name="Rounded Rectangle 205"/>
          <p:cNvSpPr/>
          <p:nvPr/>
        </p:nvSpPr>
        <p:spPr bwMode="auto">
          <a:xfrm>
            <a:off x="11637504" y="4643934"/>
            <a:ext cx="35603" cy="186676"/>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000" b="1" dirty="0">
              <a:solidFill>
                <a:prstClr val="white"/>
              </a:solidFill>
              <a:latin typeface="Segoe UI Light"/>
              <a:ea typeface="Segoe UI" pitchFamily="34" charset="0"/>
              <a:cs typeface="Segoe UI" pitchFamily="34" charset="0"/>
            </a:endParaRPr>
          </a:p>
        </p:txBody>
      </p:sp>
      <p:sp>
        <p:nvSpPr>
          <p:cNvPr id="207" name="Freeform 206"/>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5875"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pic>
        <p:nvPicPr>
          <p:cNvPr id="208" name="Picture 207"/>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11428711" y="5583752"/>
            <a:ext cx="406195" cy="391694"/>
          </a:xfrm>
          <a:prstGeom prst="rect">
            <a:avLst/>
          </a:prstGeom>
        </p:spPr>
      </p:pic>
      <p:sp>
        <p:nvSpPr>
          <p:cNvPr id="296" name="Oval 295"/>
          <p:cNvSpPr/>
          <p:nvPr/>
        </p:nvSpPr>
        <p:spPr>
          <a:xfrm>
            <a:off x="11472827" y="5077967"/>
            <a:ext cx="292483" cy="28259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Freeform 296"/>
          <p:cNvSpPr/>
          <p:nvPr/>
        </p:nvSpPr>
        <p:spPr>
          <a:xfrm>
            <a:off x="11472827" y="5077967"/>
            <a:ext cx="292483" cy="282593"/>
          </a:xfrm>
          <a:custGeom>
            <a:avLst/>
            <a:gdLst>
              <a:gd name="connsiteX0" fmla="*/ 268152 w 914402"/>
              <a:gd name="connsiteY0" fmla="*/ 572297 h 916192"/>
              <a:gd name="connsiteX1" fmla="*/ 271114 w 914402"/>
              <a:gd name="connsiteY1" fmla="*/ 575279 h 916192"/>
              <a:gd name="connsiteX2" fmla="*/ 389682 w 914402"/>
              <a:gd name="connsiteY2" fmla="*/ 668980 h 916192"/>
              <a:gd name="connsiteX3" fmla="*/ 392199 w 914402"/>
              <a:gd name="connsiteY3" fmla="*/ 670548 h 916192"/>
              <a:gd name="connsiteX4" fmla="*/ 391581 w 914402"/>
              <a:gd name="connsiteY4" fmla="*/ 672439 h 916192"/>
              <a:gd name="connsiteX5" fmla="*/ 386619 w 914402"/>
              <a:gd name="connsiteY5" fmla="*/ 709128 h 916192"/>
              <a:gd name="connsiteX6" fmla="*/ 496985 w 914402"/>
              <a:gd name="connsiteY6" fmla="*/ 832508 h 916192"/>
              <a:gd name="connsiteX7" fmla="*/ 588503 w 914402"/>
              <a:gd name="connsiteY7" fmla="*/ 778111 h 916192"/>
              <a:gd name="connsiteX8" fmla="*/ 593389 w 914402"/>
              <a:gd name="connsiteY8" fmla="*/ 769120 h 916192"/>
              <a:gd name="connsiteX9" fmla="*/ 610229 w 914402"/>
              <a:gd name="connsiteY9" fmla="*/ 775190 h 916192"/>
              <a:gd name="connsiteX10" fmla="*/ 701502 w 914402"/>
              <a:gd name="connsiteY10" fmla="*/ 802564 h 916192"/>
              <a:gd name="connsiteX11" fmla="*/ 744121 w 914402"/>
              <a:gd name="connsiteY11" fmla="*/ 812086 h 916192"/>
              <a:gd name="connsiteX12" fmla="*/ 712827 w 914402"/>
              <a:gd name="connsiteY12" fmla="*/ 837956 h 916192"/>
              <a:gd name="connsiteX13" fmla="*/ 457201 w 914402"/>
              <a:gd name="connsiteY13" fmla="*/ 916192 h 916192"/>
              <a:gd name="connsiteX14" fmla="*/ 201576 w 914402"/>
              <a:gd name="connsiteY14" fmla="*/ 837956 h 916192"/>
              <a:gd name="connsiteX15" fmla="*/ 143469 w 914402"/>
              <a:gd name="connsiteY15" fmla="*/ 789920 h 916192"/>
              <a:gd name="connsiteX16" fmla="*/ 145668 w 914402"/>
              <a:gd name="connsiteY16" fmla="*/ 708199 h 916192"/>
              <a:gd name="connsiteX17" fmla="*/ 165927 w 914402"/>
              <a:gd name="connsiteY17" fmla="*/ 600670 h 916192"/>
              <a:gd name="connsiteX18" fmla="*/ 166549 w 914402"/>
              <a:gd name="connsiteY18" fmla="*/ 598577 h 916192"/>
              <a:gd name="connsiteX19" fmla="*/ 182545 w 914402"/>
              <a:gd name="connsiteY19" fmla="*/ 599480 h 916192"/>
              <a:gd name="connsiteX20" fmla="*/ 260700 w 914402"/>
              <a:gd name="connsiteY20" fmla="*/ 577357 h 916192"/>
              <a:gd name="connsiteX21" fmla="*/ 63611 w 914402"/>
              <a:gd name="connsiteY21" fmla="*/ 228686 h 916192"/>
              <a:gd name="connsiteX22" fmla="*/ 70596 w 914402"/>
              <a:gd name="connsiteY22" fmla="*/ 252365 h 916192"/>
              <a:gd name="connsiteX23" fmla="*/ 78485 w 914402"/>
              <a:gd name="connsiteY23" fmla="*/ 274543 h 916192"/>
              <a:gd name="connsiteX24" fmla="*/ 78248 w 914402"/>
              <a:gd name="connsiteY24" fmla="*/ 274742 h 916192"/>
              <a:gd name="connsiteX25" fmla="*/ 18580 w 914402"/>
              <a:gd name="connsiteY25" fmla="*/ 416182 h 916192"/>
              <a:gd name="connsiteX26" fmla="*/ 78248 w 914402"/>
              <a:gd name="connsiteY26" fmla="*/ 557624 h 916192"/>
              <a:gd name="connsiteX27" fmla="*/ 81178 w 914402"/>
              <a:gd name="connsiteY27" fmla="*/ 560073 h 916192"/>
              <a:gd name="connsiteX28" fmla="*/ 73227 w 914402"/>
              <a:gd name="connsiteY28" fmla="*/ 584530 h 916192"/>
              <a:gd name="connsiteX29" fmla="*/ 58098 w 914402"/>
              <a:gd name="connsiteY29" fmla="*/ 640404 h 916192"/>
              <a:gd name="connsiteX30" fmla="*/ 52384 w 914402"/>
              <a:gd name="connsiteY30" fmla="*/ 666782 h 916192"/>
              <a:gd name="connsiteX31" fmla="*/ 35929 w 914402"/>
              <a:gd name="connsiteY31" fmla="*/ 636408 h 916192"/>
              <a:gd name="connsiteX32" fmla="*/ 0 w 914402"/>
              <a:gd name="connsiteY32" fmla="*/ 458096 h 916192"/>
              <a:gd name="connsiteX33" fmla="*/ 35929 w 914402"/>
              <a:gd name="connsiteY33" fmla="*/ 279785 h 916192"/>
              <a:gd name="connsiteX34" fmla="*/ 487916 w 914402"/>
              <a:gd name="connsiteY34" fmla="*/ 194477 h 916192"/>
              <a:gd name="connsiteX35" fmla="*/ 515467 w 914402"/>
              <a:gd name="connsiteY35" fmla="*/ 224175 h 916192"/>
              <a:gd name="connsiteX36" fmla="*/ 619347 w 914402"/>
              <a:gd name="connsiteY36" fmla="*/ 331872 h 916192"/>
              <a:gd name="connsiteX37" fmla="*/ 659831 w 914402"/>
              <a:gd name="connsiteY37" fmla="*/ 372196 h 916192"/>
              <a:gd name="connsiteX38" fmla="*/ 656558 w 914402"/>
              <a:gd name="connsiteY38" fmla="*/ 378219 h 916192"/>
              <a:gd name="connsiteX39" fmla="*/ 642247 w 914402"/>
              <a:gd name="connsiteY39" fmla="*/ 441401 h 916192"/>
              <a:gd name="connsiteX40" fmla="*/ 760818 w 914402"/>
              <a:gd name="connsiteY40" fmla="*/ 573952 h 916192"/>
              <a:gd name="connsiteX41" fmla="*/ 827112 w 914402"/>
              <a:gd name="connsiteY41" fmla="*/ 551315 h 916192"/>
              <a:gd name="connsiteX42" fmla="*/ 835079 w 914402"/>
              <a:gd name="connsiteY42" fmla="*/ 544655 h 916192"/>
              <a:gd name="connsiteX43" fmla="*/ 890183 w 914402"/>
              <a:gd name="connsiteY43" fmla="*/ 598612 h 916192"/>
              <a:gd name="connsiteX44" fmla="*/ 878473 w 914402"/>
              <a:gd name="connsiteY44" fmla="*/ 636408 h 916192"/>
              <a:gd name="connsiteX45" fmla="*/ 836319 w 914402"/>
              <a:gd name="connsiteY45" fmla="*/ 714222 h 916192"/>
              <a:gd name="connsiteX46" fmla="*/ 826204 w 914402"/>
              <a:gd name="connsiteY46" fmla="*/ 726506 h 916192"/>
              <a:gd name="connsiteX47" fmla="*/ 733097 w 914402"/>
              <a:gd name="connsiteY47" fmla="*/ 716211 h 916192"/>
              <a:gd name="connsiteX48" fmla="*/ 613764 w 914402"/>
              <a:gd name="connsiteY48" fmla="*/ 686278 h 916192"/>
              <a:gd name="connsiteX49" fmla="*/ 604847 w 914402"/>
              <a:gd name="connsiteY49" fmla="*/ 683124 h 916192"/>
              <a:gd name="connsiteX50" fmla="*/ 602390 w 914402"/>
              <a:gd name="connsiteY50" fmla="*/ 672439 h 916192"/>
              <a:gd name="connsiteX51" fmla="*/ 496985 w 914402"/>
              <a:gd name="connsiteY51" fmla="*/ 585748 h 916192"/>
              <a:gd name="connsiteX52" fmla="*/ 444378 w 914402"/>
              <a:gd name="connsiteY52" fmla="*/ 600640 h 916192"/>
              <a:gd name="connsiteX53" fmla="*/ 440149 w 914402"/>
              <a:gd name="connsiteY53" fmla="*/ 603512 h 916192"/>
              <a:gd name="connsiteX54" fmla="*/ 431572 w 914402"/>
              <a:gd name="connsiteY54" fmla="*/ 598066 h 916192"/>
              <a:gd name="connsiteX55" fmla="*/ 327436 w 914402"/>
              <a:gd name="connsiteY55" fmla="*/ 513229 h 916192"/>
              <a:gd name="connsiteX56" fmla="*/ 323610 w 914402"/>
              <a:gd name="connsiteY56" fmla="*/ 509277 h 916192"/>
              <a:gd name="connsiteX57" fmla="*/ 326720 w 914402"/>
              <a:gd name="connsiteY57" fmla="*/ 503553 h 916192"/>
              <a:gd name="connsiteX58" fmla="*/ 346510 w 914402"/>
              <a:gd name="connsiteY58" fmla="*/ 416182 h 916192"/>
              <a:gd name="connsiteX59" fmla="*/ 326720 w 914402"/>
              <a:gd name="connsiteY59" fmla="*/ 328812 h 916192"/>
              <a:gd name="connsiteX60" fmla="*/ 324187 w 914402"/>
              <a:gd name="connsiteY60" fmla="*/ 324151 h 916192"/>
              <a:gd name="connsiteX61" fmla="*/ 335299 w 914402"/>
              <a:gd name="connsiteY61" fmla="*/ 312285 h 916192"/>
              <a:gd name="connsiteX62" fmla="*/ 471316 w 914402"/>
              <a:gd name="connsiteY62" fmla="*/ 204389 h 916192"/>
              <a:gd name="connsiteX63" fmla="*/ 737224 w 914402"/>
              <a:gd name="connsiteY63" fmla="*/ 98405 h 916192"/>
              <a:gd name="connsiteX64" fmla="*/ 780491 w 914402"/>
              <a:gd name="connsiteY64" fmla="*/ 134174 h 916192"/>
              <a:gd name="connsiteX65" fmla="*/ 914402 w 914402"/>
              <a:gd name="connsiteY65" fmla="*/ 458096 h 916192"/>
              <a:gd name="connsiteX66" fmla="*/ 910497 w 914402"/>
              <a:gd name="connsiteY66" fmla="*/ 496909 h 916192"/>
              <a:gd name="connsiteX67" fmla="*/ 879177 w 914402"/>
              <a:gd name="connsiteY67" fmla="*/ 471323 h 916192"/>
              <a:gd name="connsiteX68" fmla="*/ 876724 w 914402"/>
              <a:gd name="connsiteY68" fmla="*/ 469226 h 916192"/>
              <a:gd name="connsiteX69" fmla="*/ 876980 w 914402"/>
              <a:gd name="connsiteY69" fmla="*/ 468115 h 916192"/>
              <a:gd name="connsiteX70" fmla="*/ 879389 w 914402"/>
              <a:gd name="connsiteY70" fmla="*/ 441401 h 916192"/>
              <a:gd name="connsiteX71" fmla="*/ 760818 w 914402"/>
              <a:gd name="connsiteY71" fmla="*/ 308850 h 916192"/>
              <a:gd name="connsiteX72" fmla="*/ 714665 w 914402"/>
              <a:gd name="connsiteY72" fmla="*/ 319266 h 916192"/>
              <a:gd name="connsiteX73" fmla="*/ 712882 w 914402"/>
              <a:gd name="connsiteY73" fmla="*/ 320226 h 916192"/>
              <a:gd name="connsiteX74" fmla="*/ 710889 w 914402"/>
              <a:gd name="connsiteY74" fmla="*/ 318300 h 916192"/>
              <a:gd name="connsiteX75" fmla="*/ 632541 w 914402"/>
              <a:gd name="connsiteY75" fmla="*/ 238604 h 916192"/>
              <a:gd name="connsiteX76" fmla="*/ 557237 w 914402"/>
              <a:gd name="connsiteY76" fmla="*/ 157439 h 916192"/>
              <a:gd name="connsiteX77" fmla="*/ 565298 w 914402"/>
              <a:gd name="connsiteY77" fmla="*/ 153516 h 916192"/>
              <a:gd name="connsiteX78" fmla="*/ 695707 w 914402"/>
              <a:gd name="connsiteY78" fmla="*/ 106746 h 916192"/>
              <a:gd name="connsiteX79" fmla="*/ 334330 w 914402"/>
              <a:gd name="connsiteY79" fmla="*/ 18865 h 916192"/>
              <a:gd name="connsiteX80" fmla="*/ 392503 w 914402"/>
              <a:gd name="connsiteY80" fmla="*/ 87910 h 916192"/>
              <a:gd name="connsiteX81" fmla="*/ 411939 w 914402"/>
              <a:gd name="connsiteY81" fmla="*/ 110067 h 916192"/>
              <a:gd name="connsiteX82" fmla="*/ 393920 w 914402"/>
              <a:gd name="connsiteY82" fmla="*/ 122200 h 916192"/>
              <a:gd name="connsiteX83" fmla="*/ 268021 w 914402"/>
              <a:gd name="connsiteY83" fmla="*/ 233925 h 916192"/>
              <a:gd name="connsiteX84" fmla="*/ 253100 w 914402"/>
              <a:gd name="connsiteY84" fmla="*/ 250915 h 916192"/>
              <a:gd name="connsiteX85" fmla="*/ 246367 w 914402"/>
              <a:gd name="connsiteY85" fmla="*/ 247289 h 916192"/>
              <a:gd name="connsiteX86" fmla="*/ 182545 w 914402"/>
              <a:gd name="connsiteY86" fmla="*/ 232885 h 916192"/>
              <a:gd name="connsiteX87" fmla="*/ 149501 w 914402"/>
              <a:gd name="connsiteY87" fmla="*/ 236609 h 916192"/>
              <a:gd name="connsiteX88" fmla="*/ 147176 w 914402"/>
              <a:gd name="connsiteY88" fmla="*/ 237277 h 916192"/>
              <a:gd name="connsiteX89" fmla="*/ 136136 w 914402"/>
              <a:gd name="connsiteY89" fmla="*/ 209315 h 916192"/>
              <a:gd name="connsiteX90" fmla="*/ 117804 w 914402"/>
              <a:gd name="connsiteY90" fmla="*/ 153735 h 916192"/>
              <a:gd name="connsiteX91" fmla="*/ 133911 w 914402"/>
              <a:gd name="connsiteY91" fmla="*/ 134174 h 916192"/>
              <a:gd name="connsiteX92" fmla="*/ 279238 w 914402"/>
              <a:gd name="connsiteY92" fmla="*/ 36000 h 916192"/>
              <a:gd name="connsiteX93" fmla="*/ 457201 w 914402"/>
              <a:gd name="connsiteY93" fmla="*/ 0 h 916192"/>
              <a:gd name="connsiteX94" fmla="*/ 549343 w 914402"/>
              <a:gd name="connsiteY94" fmla="*/ 9307 h 916192"/>
              <a:gd name="connsiteX95" fmla="*/ 589460 w 914402"/>
              <a:gd name="connsiteY95" fmla="*/ 21784 h 916192"/>
              <a:gd name="connsiteX96" fmla="*/ 517229 w 914402"/>
              <a:gd name="connsiteY96" fmla="*/ 49233 h 916192"/>
              <a:gd name="connsiteX97" fmla="*/ 478806 w 914402"/>
              <a:gd name="connsiteY97" fmla="*/ 69160 h 916192"/>
              <a:gd name="connsiteX98" fmla="*/ 422099 w 914402"/>
              <a:gd name="connsiteY98" fmla="*/ 3546 h 9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914402" h="916192">
                <a:moveTo>
                  <a:pt x="268152" y="572297"/>
                </a:moveTo>
                <a:lnTo>
                  <a:pt x="271114" y="575279"/>
                </a:lnTo>
                <a:cubicBezTo>
                  <a:pt x="308569" y="611124"/>
                  <a:pt x="348514" y="642135"/>
                  <a:pt x="389682" y="668980"/>
                </a:cubicBezTo>
                <a:lnTo>
                  <a:pt x="392199" y="670548"/>
                </a:lnTo>
                <a:lnTo>
                  <a:pt x="391581" y="672439"/>
                </a:lnTo>
                <a:cubicBezTo>
                  <a:pt x="388355" y="684029"/>
                  <a:pt x="386619" y="696352"/>
                  <a:pt x="386619" y="709128"/>
                </a:cubicBezTo>
                <a:cubicBezTo>
                  <a:pt x="386619" y="777269"/>
                  <a:pt x="436031" y="832508"/>
                  <a:pt x="496985" y="832508"/>
                </a:cubicBezTo>
                <a:cubicBezTo>
                  <a:pt x="535081" y="832508"/>
                  <a:pt x="568669" y="810930"/>
                  <a:pt x="588503" y="778111"/>
                </a:cubicBezTo>
                <a:lnTo>
                  <a:pt x="593389" y="769120"/>
                </a:lnTo>
                <a:lnTo>
                  <a:pt x="610229" y="775190"/>
                </a:lnTo>
                <a:cubicBezTo>
                  <a:pt x="641394" y="785911"/>
                  <a:pt x="671997" y="794942"/>
                  <a:pt x="701502" y="802564"/>
                </a:cubicBezTo>
                <a:lnTo>
                  <a:pt x="744121" y="812086"/>
                </a:lnTo>
                <a:lnTo>
                  <a:pt x="712827" y="837956"/>
                </a:lnTo>
                <a:cubicBezTo>
                  <a:pt x="639857" y="887350"/>
                  <a:pt x="551891" y="916192"/>
                  <a:pt x="457201" y="916192"/>
                </a:cubicBezTo>
                <a:cubicBezTo>
                  <a:pt x="362512" y="916192"/>
                  <a:pt x="274546" y="887350"/>
                  <a:pt x="201576" y="837956"/>
                </a:cubicBezTo>
                <a:lnTo>
                  <a:pt x="143469" y="789920"/>
                </a:lnTo>
                <a:lnTo>
                  <a:pt x="145668" y="708199"/>
                </a:lnTo>
                <a:cubicBezTo>
                  <a:pt x="149718" y="670399"/>
                  <a:pt x="156609" y="634577"/>
                  <a:pt x="165927" y="600670"/>
                </a:cubicBezTo>
                <a:lnTo>
                  <a:pt x="166549" y="598577"/>
                </a:lnTo>
                <a:lnTo>
                  <a:pt x="182545" y="599480"/>
                </a:lnTo>
                <a:cubicBezTo>
                  <a:pt x="210844" y="599480"/>
                  <a:pt x="237467" y="591466"/>
                  <a:pt x="260700" y="577357"/>
                </a:cubicBezTo>
                <a:close/>
                <a:moveTo>
                  <a:pt x="63611" y="228686"/>
                </a:moveTo>
                <a:lnTo>
                  <a:pt x="70596" y="252365"/>
                </a:lnTo>
                <a:lnTo>
                  <a:pt x="78485" y="274543"/>
                </a:lnTo>
                <a:lnTo>
                  <a:pt x="78248" y="274742"/>
                </a:lnTo>
                <a:cubicBezTo>
                  <a:pt x="41808" y="308360"/>
                  <a:pt x="18580" y="359240"/>
                  <a:pt x="18580" y="416182"/>
                </a:cubicBezTo>
                <a:cubicBezTo>
                  <a:pt x="18580" y="473126"/>
                  <a:pt x="41807" y="524005"/>
                  <a:pt x="78248" y="557624"/>
                </a:cubicBezTo>
                <a:lnTo>
                  <a:pt x="81178" y="560073"/>
                </a:lnTo>
                <a:lnTo>
                  <a:pt x="73227" y="584530"/>
                </a:lnTo>
                <a:cubicBezTo>
                  <a:pt x="67189" y="604563"/>
                  <a:pt x="62212" y="623311"/>
                  <a:pt x="58098" y="640404"/>
                </a:cubicBezTo>
                <a:lnTo>
                  <a:pt x="52384" y="666782"/>
                </a:lnTo>
                <a:lnTo>
                  <a:pt x="35929" y="636408"/>
                </a:lnTo>
                <a:cubicBezTo>
                  <a:pt x="12794" y="581602"/>
                  <a:pt x="0" y="521346"/>
                  <a:pt x="0" y="458096"/>
                </a:cubicBezTo>
                <a:cubicBezTo>
                  <a:pt x="0" y="394846"/>
                  <a:pt x="12794" y="334591"/>
                  <a:pt x="35929" y="279785"/>
                </a:cubicBezTo>
                <a:close/>
                <a:moveTo>
                  <a:pt x="487916" y="194477"/>
                </a:moveTo>
                <a:lnTo>
                  <a:pt x="515467" y="224175"/>
                </a:lnTo>
                <a:cubicBezTo>
                  <a:pt x="549896" y="260829"/>
                  <a:pt x="584536" y="296618"/>
                  <a:pt x="619347" y="331872"/>
                </a:cubicBezTo>
                <a:lnTo>
                  <a:pt x="659831" y="372196"/>
                </a:lnTo>
                <a:lnTo>
                  <a:pt x="656558" y="378219"/>
                </a:lnTo>
                <a:cubicBezTo>
                  <a:pt x="647431" y="397001"/>
                  <a:pt x="642247" y="418524"/>
                  <a:pt x="642247" y="441401"/>
                </a:cubicBezTo>
                <a:cubicBezTo>
                  <a:pt x="642247" y="514608"/>
                  <a:pt x="695333" y="573952"/>
                  <a:pt x="760818" y="573952"/>
                </a:cubicBezTo>
                <a:cubicBezTo>
                  <a:pt x="785375" y="573952"/>
                  <a:pt x="808188" y="565607"/>
                  <a:pt x="827112" y="551315"/>
                </a:cubicBezTo>
                <a:lnTo>
                  <a:pt x="835079" y="544655"/>
                </a:lnTo>
                <a:lnTo>
                  <a:pt x="890183" y="598612"/>
                </a:lnTo>
                <a:lnTo>
                  <a:pt x="878473" y="636408"/>
                </a:lnTo>
                <a:cubicBezTo>
                  <a:pt x="866905" y="663810"/>
                  <a:pt x="852752" y="689851"/>
                  <a:pt x="836319" y="714222"/>
                </a:cubicBezTo>
                <a:lnTo>
                  <a:pt x="826204" y="726506"/>
                </a:lnTo>
                <a:lnTo>
                  <a:pt x="733097" y="716211"/>
                </a:lnTo>
                <a:cubicBezTo>
                  <a:pt x="691833" y="708867"/>
                  <a:pt x="652012" y="698893"/>
                  <a:pt x="613764" y="686278"/>
                </a:cubicBezTo>
                <a:lnTo>
                  <a:pt x="604847" y="683124"/>
                </a:lnTo>
                <a:lnTo>
                  <a:pt x="602390" y="672439"/>
                </a:lnTo>
                <a:cubicBezTo>
                  <a:pt x="588416" y="622214"/>
                  <a:pt x="546510" y="585748"/>
                  <a:pt x="496985" y="585748"/>
                </a:cubicBezTo>
                <a:cubicBezTo>
                  <a:pt x="477937" y="585748"/>
                  <a:pt x="460016" y="591143"/>
                  <a:pt x="444378" y="600640"/>
                </a:cubicBezTo>
                <a:lnTo>
                  <a:pt x="440149" y="603512"/>
                </a:lnTo>
                <a:lnTo>
                  <a:pt x="431572" y="598066"/>
                </a:lnTo>
                <a:cubicBezTo>
                  <a:pt x="394454" y="573266"/>
                  <a:pt x="359678" y="544992"/>
                  <a:pt x="327436" y="513229"/>
                </a:cubicBezTo>
                <a:lnTo>
                  <a:pt x="323610" y="509277"/>
                </a:lnTo>
                <a:lnTo>
                  <a:pt x="326720" y="503553"/>
                </a:lnTo>
                <a:cubicBezTo>
                  <a:pt x="339341" y="477581"/>
                  <a:pt x="346510" y="447818"/>
                  <a:pt x="346510" y="416182"/>
                </a:cubicBezTo>
                <a:cubicBezTo>
                  <a:pt x="346510" y="384548"/>
                  <a:pt x="339341" y="354784"/>
                  <a:pt x="326720" y="328812"/>
                </a:cubicBezTo>
                <a:lnTo>
                  <a:pt x="324187" y="324151"/>
                </a:lnTo>
                <a:lnTo>
                  <a:pt x="335299" y="312285"/>
                </a:lnTo>
                <a:cubicBezTo>
                  <a:pt x="377811" y="269720"/>
                  <a:pt x="424251" y="233924"/>
                  <a:pt x="471316" y="204389"/>
                </a:cubicBezTo>
                <a:close/>
                <a:moveTo>
                  <a:pt x="737224" y="98405"/>
                </a:moveTo>
                <a:lnTo>
                  <a:pt x="780491" y="134174"/>
                </a:lnTo>
                <a:cubicBezTo>
                  <a:pt x="863228" y="217073"/>
                  <a:pt x="914402" y="331597"/>
                  <a:pt x="914402" y="458096"/>
                </a:cubicBezTo>
                <a:lnTo>
                  <a:pt x="910497" y="496909"/>
                </a:lnTo>
                <a:lnTo>
                  <a:pt x="879177" y="471323"/>
                </a:lnTo>
                <a:lnTo>
                  <a:pt x="876724" y="469226"/>
                </a:lnTo>
                <a:lnTo>
                  <a:pt x="876980" y="468115"/>
                </a:lnTo>
                <a:cubicBezTo>
                  <a:pt x="878559" y="459486"/>
                  <a:pt x="879389" y="450551"/>
                  <a:pt x="879389" y="441401"/>
                </a:cubicBezTo>
                <a:cubicBezTo>
                  <a:pt x="879389" y="368195"/>
                  <a:pt x="826303" y="308850"/>
                  <a:pt x="760818" y="308850"/>
                </a:cubicBezTo>
                <a:cubicBezTo>
                  <a:pt x="744447" y="308850"/>
                  <a:pt x="728851" y="312559"/>
                  <a:pt x="714665" y="319266"/>
                </a:cubicBezTo>
                <a:lnTo>
                  <a:pt x="712882" y="320226"/>
                </a:lnTo>
                <a:lnTo>
                  <a:pt x="710889" y="318300"/>
                </a:lnTo>
                <a:cubicBezTo>
                  <a:pt x="684278" y="292122"/>
                  <a:pt x="658238" y="265574"/>
                  <a:pt x="632541" y="238604"/>
                </a:cubicBezTo>
                <a:lnTo>
                  <a:pt x="557237" y="157439"/>
                </a:lnTo>
                <a:lnTo>
                  <a:pt x="565298" y="153516"/>
                </a:lnTo>
                <a:cubicBezTo>
                  <a:pt x="611403" y="132252"/>
                  <a:pt x="655952" y="116827"/>
                  <a:pt x="695707" y="106746"/>
                </a:cubicBezTo>
                <a:close/>
                <a:moveTo>
                  <a:pt x="334330" y="18865"/>
                </a:moveTo>
                <a:lnTo>
                  <a:pt x="392503" y="87910"/>
                </a:lnTo>
                <a:lnTo>
                  <a:pt x="411939" y="110067"/>
                </a:lnTo>
                <a:lnTo>
                  <a:pt x="393920" y="122200"/>
                </a:lnTo>
                <a:cubicBezTo>
                  <a:pt x="345654" y="156729"/>
                  <a:pt x="303992" y="194541"/>
                  <a:pt x="268021" y="233925"/>
                </a:cubicBezTo>
                <a:lnTo>
                  <a:pt x="253100" y="250915"/>
                </a:lnTo>
                <a:lnTo>
                  <a:pt x="246367" y="247289"/>
                </a:lnTo>
                <a:cubicBezTo>
                  <a:pt x="226751" y="238014"/>
                  <a:pt x="205184" y="232885"/>
                  <a:pt x="182545" y="232885"/>
                </a:cubicBezTo>
                <a:cubicBezTo>
                  <a:pt x="171226" y="232885"/>
                  <a:pt x="160175" y="234167"/>
                  <a:pt x="149501" y="236609"/>
                </a:cubicBezTo>
                <a:lnTo>
                  <a:pt x="147176" y="237277"/>
                </a:lnTo>
                <a:lnTo>
                  <a:pt x="136136" y="209315"/>
                </a:lnTo>
                <a:lnTo>
                  <a:pt x="117804" y="153735"/>
                </a:lnTo>
                <a:lnTo>
                  <a:pt x="133911" y="134174"/>
                </a:lnTo>
                <a:cubicBezTo>
                  <a:pt x="175280" y="92724"/>
                  <a:pt x="224539" y="59181"/>
                  <a:pt x="279238" y="36000"/>
                </a:cubicBezTo>
                <a:close/>
                <a:moveTo>
                  <a:pt x="457201" y="0"/>
                </a:moveTo>
                <a:cubicBezTo>
                  <a:pt x="488764" y="0"/>
                  <a:pt x="519580" y="3205"/>
                  <a:pt x="549343" y="9307"/>
                </a:cubicBezTo>
                <a:lnTo>
                  <a:pt x="589460" y="21784"/>
                </a:lnTo>
                <a:lnTo>
                  <a:pt x="517229" y="49233"/>
                </a:lnTo>
                <a:lnTo>
                  <a:pt x="478806" y="69160"/>
                </a:lnTo>
                <a:lnTo>
                  <a:pt x="422099" y="3546"/>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6" name="Group 305"/>
          <p:cNvGrpSpPr/>
          <p:nvPr/>
        </p:nvGrpSpPr>
        <p:grpSpPr>
          <a:xfrm>
            <a:off x="1320310" y="6737804"/>
            <a:ext cx="181767" cy="124582"/>
            <a:chOff x="1136394" y="4818042"/>
            <a:chExt cx="181767" cy="124582"/>
          </a:xfrm>
        </p:grpSpPr>
        <p:cxnSp>
          <p:nvCxnSpPr>
            <p:cNvPr id="304" name="Straight Arrow Connector 303"/>
            <p:cNvCxnSpPr/>
            <p:nvPr/>
          </p:nvCxnSpPr>
          <p:spPr>
            <a:xfrm>
              <a:off x="1136394" y="4942624"/>
              <a:ext cx="18176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p:cNvCxnSpPr/>
            <p:nvPr/>
          </p:nvCxnSpPr>
          <p:spPr>
            <a:xfrm>
              <a:off x="1136394" y="4818042"/>
              <a:ext cx="181767" cy="0"/>
            </a:xfrm>
            <a:prstGeom prst="straightConnector1">
              <a:avLst/>
            </a:prstGeom>
            <a:ln>
              <a:solidFill>
                <a:srgbClr val="0070C5"/>
              </a:solidFill>
              <a:tailEnd type="triangle"/>
            </a:ln>
          </p:spPr>
          <p:style>
            <a:lnRef idx="1">
              <a:schemeClr val="accent1"/>
            </a:lnRef>
            <a:fillRef idx="0">
              <a:schemeClr val="accent1"/>
            </a:fillRef>
            <a:effectRef idx="0">
              <a:schemeClr val="accent1"/>
            </a:effectRef>
            <a:fontRef idx="minor">
              <a:schemeClr val="tx1"/>
            </a:fontRef>
          </p:style>
        </p:cxnSp>
      </p:grpSp>
      <p:pic>
        <p:nvPicPr>
          <p:cNvPr id="142" name="Picture 8" descr="https://tse1.mm.bing.net/th?id=JN.h2uVUL%2fhqs4Sd7nLaoAxdg&amp;pid=15.1"/>
          <p:cNvPicPr>
            <a:picLocks noChangeAspect="1" noChangeArrowheads="1"/>
          </p:cNvPicPr>
          <p:nvPr/>
        </p:nvPicPr>
        <p:blipFill>
          <a:blip r:embed="rId6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5473" y="2770784"/>
            <a:ext cx="411694" cy="411694"/>
          </a:xfrm>
          <a:prstGeom prst="rect">
            <a:avLst/>
          </a:prstGeom>
          <a:noFill/>
          <a:extLst>
            <a:ext uri="{909E8E84-426E-40DD-AFC4-6F175D3DCCD1}">
              <a14:hiddenFill xmlns:a14="http://schemas.microsoft.com/office/drawing/2010/main">
                <a:solidFill>
                  <a:srgbClr val="FFFFFF"/>
                </a:solidFill>
              </a14:hiddenFill>
            </a:ext>
          </a:extLst>
        </p:spPr>
      </p:pic>
      <p:pic>
        <p:nvPicPr>
          <p:cNvPr id="178214" name="Picture 38" descr="Apache Hive"/>
          <p:cNvPicPr>
            <a:picLocks noChangeAspect="1" noChangeArrowheads="1"/>
          </p:cNvPicPr>
          <p:nvPr/>
        </p:nvPicPr>
        <p:blipFill>
          <a:blip r:embed="rId6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950706" y="3242163"/>
            <a:ext cx="324216" cy="298620"/>
          </a:xfrm>
          <a:prstGeom prst="rect">
            <a:avLst/>
          </a:prstGeom>
          <a:noFill/>
          <a:extLst>
            <a:ext uri="{909E8E84-426E-40DD-AFC4-6F175D3DCCD1}">
              <a14:hiddenFill xmlns:a14="http://schemas.microsoft.com/office/drawing/2010/main">
                <a:solidFill>
                  <a:srgbClr val="FFFFFF"/>
                </a:solidFill>
              </a14:hiddenFill>
            </a:ext>
          </a:extLst>
        </p:spPr>
      </p:pic>
      <p:pic>
        <p:nvPicPr>
          <p:cNvPr id="178216" name="Picture 40" descr="http://hortonworks.com/wp-content/uploads/2013/10/pig.gif"/>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7970800" y="2820848"/>
            <a:ext cx="235633" cy="354336"/>
          </a:xfrm>
          <a:prstGeom prst="rect">
            <a:avLst/>
          </a:prstGeom>
          <a:noFill/>
          <a:extLst>
            <a:ext uri="{909E8E84-426E-40DD-AFC4-6F175D3DCCD1}">
              <a14:hiddenFill xmlns:a14="http://schemas.microsoft.com/office/drawing/2010/main">
                <a:solidFill>
                  <a:srgbClr val="FFFFFF"/>
                </a:solidFill>
              </a14:hiddenFill>
            </a:ext>
          </a:extLst>
        </p:spPr>
      </p:pic>
      <p:cxnSp>
        <p:nvCxnSpPr>
          <p:cNvPr id="137" name="Straight Arrow Connector 54"/>
          <p:cNvCxnSpPr/>
          <p:nvPr/>
        </p:nvCxnSpPr>
        <p:spPr>
          <a:xfrm rot="5400000">
            <a:off x="7857588" y="4230693"/>
            <a:ext cx="338715" cy="2598"/>
          </a:xfrm>
          <a:prstGeom prst="bentConnector3">
            <a:avLst>
              <a:gd name="adj1" fmla="val 50000"/>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8" name="Freeform 137"/>
          <p:cNvSpPr/>
          <p:nvPr/>
        </p:nvSpPr>
        <p:spPr bwMode="auto">
          <a:xfrm>
            <a:off x="3704500" y="2323492"/>
            <a:ext cx="231617" cy="321795"/>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139" name="Picture 138"/>
          <p:cNvPicPr>
            <a:picLocks noChangeAspect="1"/>
          </p:cNvPicPr>
          <p:nvPr/>
        </p:nvPicPr>
        <p:blipFill>
          <a:blip r:embed="rId66"/>
          <a:stretch>
            <a:fillRect/>
          </a:stretch>
        </p:blipFill>
        <p:spPr>
          <a:xfrm>
            <a:off x="5172863" y="2291753"/>
            <a:ext cx="423482" cy="383780"/>
          </a:xfrm>
          <a:prstGeom prst="rect">
            <a:avLst/>
          </a:prstGeom>
        </p:spPr>
      </p:pic>
      <p:sp>
        <p:nvSpPr>
          <p:cNvPr id="146" name="Rectangle 145"/>
          <p:cNvSpPr/>
          <p:nvPr>
            <p:custDataLst>
              <p:tags r:id="rId41"/>
            </p:custDataLst>
          </p:nvPr>
        </p:nvSpPr>
        <p:spPr>
          <a:xfrm>
            <a:off x="3767061" y="2811138"/>
            <a:ext cx="745093" cy="753654"/>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t" anchorCtr="0" forceAA="0" compatLnSpc="1">
            <a:prstTxWarp prst="textNoShape">
              <a:avLst/>
            </a:prstTxWarp>
            <a:noAutofit/>
          </a:bodyPr>
          <a:lstStyle/>
          <a:p>
            <a:pPr algn="ctr" defTabSz="913572"/>
            <a:r>
              <a:rPr lang="en-US" sz="1200" spc="-50" dirty="0">
                <a:solidFill>
                  <a:prstClr val="white"/>
                </a:solidFill>
                <a:ea typeface="Segoe UI" pitchFamily="34" charset="0"/>
                <a:cs typeface="Segoe UI" pitchFamily="34" charset="0"/>
              </a:rPr>
              <a:t>Storage Blob</a:t>
            </a:r>
          </a:p>
        </p:txBody>
      </p:sp>
      <p:grpSp>
        <p:nvGrpSpPr>
          <p:cNvPr id="140" name="Group 139"/>
          <p:cNvGrpSpPr/>
          <p:nvPr/>
        </p:nvGrpSpPr>
        <p:grpSpPr>
          <a:xfrm>
            <a:off x="3937825" y="3242162"/>
            <a:ext cx="400115" cy="300767"/>
            <a:chOff x="2317532" y="-4150064"/>
            <a:chExt cx="458787" cy="398463"/>
          </a:xfrm>
          <a:solidFill>
            <a:schemeClr val="bg1"/>
          </a:solidFill>
        </p:grpSpPr>
        <p:sp>
          <p:nvSpPr>
            <p:cNvPr id="141"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49" name="Rectangle 148"/>
          <p:cNvSpPr/>
          <p:nvPr>
            <p:custDataLst>
              <p:tags r:id="rId42"/>
            </p:custDataLst>
          </p:nvPr>
        </p:nvSpPr>
        <p:spPr>
          <a:xfrm>
            <a:off x="7115669" y="1948723"/>
            <a:ext cx="628857" cy="753654"/>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t" anchorCtr="0" forceAA="0" compatLnSpc="1">
            <a:prstTxWarp prst="textNoShape">
              <a:avLst/>
            </a:prstTxWarp>
            <a:noAutofit/>
          </a:bodyPr>
          <a:lstStyle/>
          <a:p>
            <a:pPr algn="ctr" defTabSz="913572"/>
            <a:r>
              <a:rPr lang="en-US" sz="1200" spc="-50" dirty="0">
                <a:solidFill>
                  <a:prstClr val="white"/>
                </a:solidFill>
                <a:ea typeface="Segoe UI" pitchFamily="34" charset="0"/>
                <a:cs typeface="Segoe UI" pitchFamily="34" charset="0"/>
              </a:rPr>
              <a:t>Open R, MRS</a:t>
            </a:r>
          </a:p>
        </p:txBody>
      </p:sp>
      <p:sp>
        <p:nvSpPr>
          <p:cNvPr id="147" name="Rectangle 146"/>
          <p:cNvSpPr/>
          <p:nvPr>
            <p:custDataLst>
              <p:tags r:id="rId43"/>
            </p:custDataLst>
          </p:nvPr>
        </p:nvSpPr>
        <p:spPr>
          <a:xfrm>
            <a:off x="7420738" y="3607326"/>
            <a:ext cx="902506" cy="379854"/>
          </a:xfrm>
          <a:prstGeom prst="rect">
            <a:avLst/>
          </a:prstGeom>
          <a:solidFill>
            <a:schemeClr val="bg1">
              <a:lumMod val="95000"/>
            </a:schemeClr>
          </a:solidFill>
          <a:ln w="3175">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5720" tIns="25718" rIns="18288" bIns="25718" numCol="1" spcCol="0" rtlCol="0" fromWordArt="0" anchor="t" anchorCtr="0" forceAA="0" compatLnSpc="1">
            <a:prstTxWarp prst="textNoShape">
              <a:avLst/>
            </a:prstTxWarp>
            <a:noAutofit/>
          </a:bodyPr>
          <a:lstStyle/>
          <a:p>
            <a:r>
              <a:rPr lang="en-US" sz="800" b="1" dirty="0"/>
              <a:t>Interactive</a:t>
            </a:r>
          </a:p>
          <a:p>
            <a:r>
              <a:rPr lang="en-US" sz="800" b="1" dirty="0"/>
              <a:t>Hive</a:t>
            </a:r>
          </a:p>
        </p:txBody>
      </p:sp>
      <p:pic>
        <p:nvPicPr>
          <p:cNvPr id="148" name="Picture 38" descr="Apache Hive"/>
          <p:cNvPicPr>
            <a:picLocks noChangeAspect="1" noChangeArrowheads="1"/>
          </p:cNvPicPr>
          <p:nvPr/>
        </p:nvPicPr>
        <p:blipFill>
          <a:blip r:embed="rId6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951421" y="3651422"/>
            <a:ext cx="324216" cy="298620"/>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150"/>
          <p:cNvSpPr/>
          <p:nvPr>
            <p:custDataLst>
              <p:tags r:id="rId44"/>
            </p:custDataLst>
          </p:nvPr>
        </p:nvSpPr>
        <p:spPr>
          <a:xfrm>
            <a:off x="7773780" y="1951410"/>
            <a:ext cx="708927" cy="753654"/>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t" anchorCtr="0" forceAA="0" compatLnSpc="1">
            <a:prstTxWarp prst="textNoShape">
              <a:avLst/>
            </a:prstTxWarp>
            <a:noAutofit/>
          </a:bodyPr>
          <a:lstStyle/>
          <a:p>
            <a:pPr algn="ctr" defTabSz="913572"/>
            <a:r>
              <a:rPr lang="en-US" sz="1200" spc="-50" dirty="0">
                <a:solidFill>
                  <a:prstClr val="white"/>
                </a:solidFill>
                <a:ea typeface="Segoe UI" pitchFamily="34" charset="0"/>
                <a:cs typeface="Segoe UI" pitchFamily="34" charset="0"/>
              </a:rPr>
              <a:t>SQL</a:t>
            </a:r>
          </a:p>
          <a:p>
            <a:pPr algn="ctr" defTabSz="913572"/>
            <a:r>
              <a:rPr lang="en-US" sz="1200" spc="-50" dirty="0">
                <a:solidFill>
                  <a:prstClr val="white"/>
                </a:solidFill>
                <a:ea typeface="Segoe UI" pitchFamily="34" charset="0"/>
                <a:cs typeface="Segoe UI" pitchFamily="34" charset="0"/>
              </a:rPr>
              <a:t>Server</a:t>
            </a:r>
          </a:p>
          <a:p>
            <a:pPr algn="ctr" defTabSz="913572"/>
            <a:r>
              <a:rPr lang="en-US" sz="1200" spc="-50" dirty="0">
                <a:solidFill>
                  <a:prstClr val="white"/>
                </a:solidFill>
                <a:ea typeface="Segoe UI" pitchFamily="34" charset="0"/>
                <a:cs typeface="Segoe UI" pitchFamily="34" charset="0"/>
              </a:rPr>
              <a:t>2016</a:t>
            </a:r>
          </a:p>
        </p:txBody>
      </p:sp>
      <p:sp>
        <p:nvSpPr>
          <p:cNvPr id="152" name="Rectangle 151"/>
          <p:cNvSpPr/>
          <p:nvPr>
            <p:custDataLst>
              <p:tags r:id="rId45"/>
            </p:custDataLst>
          </p:nvPr>
        </p:nvSpPr>
        <p:spPr>
          <a:xfrm>
            <a:off x="3017812" y="2805651"/>
            <a:ext cx="694190" cy="753654"/>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t" anchorCtr="0" forceAA="0" compatLnSpc="1">
            <a:prstTxWarp prst="textNoShape">
              <a:avLst/>
            </a:prstTxWarp>
            <a:noAutofit/>
          </a:bodyPr>
          <a:lstStyle/>
          <a:p>
            <a:pPr algn="ctr" defTabSz="913572"/>
            <a:r>
              <a:rPr lang="en-US" sz="1200" spc="-50" dirty="0">
                <a:solidFill>
                  <a:prstClr val="white"/>
                </a:solidFill>
                <a:ea typeface="Segoe UI" pitchFamily="34" charset="0"/>
                <a:cs typeface="Segoe UI" pitchFamily="34" charset="0"/>
              </a:rPr>
              <a:t>Cosmos</a:t>
            </a:r>
          </a:p>
          <a:p>
            <a:pPr algn="ctr" defTabSz="913572"/>
            <a:r>
              <a:rPr lang="en-US" sz="1200" spc="-50" dirty="0">
                <a:solidFill>
                  <a:prstClr val="white"/>
                </a:solidFill>
                <a:ea typeface="Segoe UI" pitchFamily="34" charset="0"/>
                <a:cs typeface="Segoe UI" pitchFamily="34" charset="0"/>
              </a:rPr>
              <a:t>DB</a:t>
            </a:r>
          </a:p>
        </p:txBody>
      </p:sp>
      <p:pic>
        <p:nvPicPr>
          <p:cNvPr id="6" name="Picture 5"/>
          <p:cNvPicPr>
            <a:picLocks noChangeAspect="1"/>
          </p:cNvPicPr>
          <p:nvPr/>
        </p:nvPicPr>
        <p:blipFill>
          <a:blip r:embed="rId67"/>
          <a:stretch>
            <a:fillRect/>
          </a:stretch>
        </p:blipFill>
        <p:spPr>
          <a:xfrm>
            <a:off x="3221736" y="3248718"/>
            <a:ext cx="329455" cy="277946"/>
          </a:xfrm>
          <a:prstGeom prst="rect">
            <a:avLst/>
          </a:prstGeom>
        </p:spPr>
      </p:pic>
      <p:sp>
        <p:nvSpPr>
          <p:cNvPr id="153" name="Rectangle 152"/>
          <p:cNvSpPr/>
          <p:nvPr>
            <p:custDataLst>
              <p:tags r:id="rId46"/>
            </p:custDataLst>
          </p:nvPr>
        </p:nvSpPr>
        <p:spPr>
          <a:xfrm>
            <a:off x="1713497" y="5370486"/>
            <a:ext cx="940309" cy="957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t" anchorCtr="0" forceAA="0" compatLnSpc="1">
            <a:prstTxWarp prst="textNoShape">
              <a:avLst/>
            </a:prstTxWarp>
            <a:noAutofit/>
          </a:bodyPr>
          <a:lstStyle/>
          <a:p>
            <a:pPr algn="ctr" defTabSz="913572"/>
            <a:r>
              <a:rPr lang="en-US" sz="1400" spc="-50" dirty="0">
                <a:solidFill>
                  <a:prstClr val="white"/>
                </a:solidFill>
                <a:ea typeface="Segoe UI" pitchFamily="34" charset="0"/>
                <a:cs typeface="Segoe UI" pitchFamily="34" charset="0"/>
              </a:rPr>
              <a:t>Azure IoT Hub</a:t>
            </a:r>
          </a:p>
        </p:txBody>
      </p:sp>
      <p:pic>
        <p:nvPicPr>
          <p:cNvPr id="7" name="Picture 6"/>
          <p:cNvPicPr>
            <a:picLocks noChangeAspect="1"/>
          </p:cNvPicPr>
          <p:nvPr/>
        </p:nvPicPr>
        <p:blipFill>
          <a:blip r:embed="rId68"/>
          <a:stretch>
            <a:fillRect/>
          </a:stretch>
        </p:blipFill>
        <p:spPr>
          <a:xfrm>
            <a:off x="1970021" y="5893373"/>
            <a:ext cx="503011" cy="370444"/>
          </a:xfrm>
          <a:prstGeom prst="rect">
            <a:avLst/>
          </a:prstGeom>
        </p:spPr>
      </p:pic>
    </p:spTree>
    <p:extLst>
      <p:ext uri="{BB962C8B-B14F-4D97-AF65-F5344CB8AC3E}">
        <p14:creationId xmlns:p14="http://schemas.microsoft.com/office/powerpoint/2010/main" val="362160743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0" y="155510"/>
            <a:ext cx="10724938" cy="1351952"/>
          </a:xfrm>
        </p:spPr>
        <p:txBody>
          <a:bodyPr/>
          <a:lstStyle/>
          <a:p>
            <a:r>
              <a:rPr lang="en-US" dirty="0"/>
              <a:t>Spark/Kafka/Storm on Azure HDInsight</a:t>
            </a:r>
          </a:p>
        </p:txBody>
      </p:sp>
      <p:sp>
        <p:nvSpPr>
          <p:cNvPr id="3" name="Text Placeholder 2"/>
          <p:cNvSpPr>
            <a:spLocks noGrp="1"/>
          </p:cNvSpPr>
          <p:nvPr>
            <p:ph type="body" sz="quarter" idx="10"/>
          </p:nvPr>
        </p:nvSpPr>
        <p:spPr>
          <a:xfrm>
            <a:off x="275481" y="1213174"/>
            <a:ext cx="11885514" cy="5016758"/>
          </a:xfrm>
        </p:spPr>
        <p:txBody>
          <a:bodyPr/>
          <a:lstStyle/>
          <a:p>
            <a:r>
              <a:rPr lang="en-US" dirty="0"/>
              <a:t>Fully Managed Service</a:t>
            </a:r>
          </a:p>
          <a:p>
            <a:pPr lvl="1"/>
            <a:r>
              <a:rPr lang="en-US" dirty="0"/>
              <a:t>100% open source Apache Spark and Hadoop bits</a:t>
            </a:r>
          </a:p>
          <a:p>
            <a:pPr lvl="1"/>
            <a:r>
              <a:rPr lang="en-US" dirty="0"/>
              <a:t>Fully supported by Microsoft and Hortonworks</a:t>
            </a:r>
          </a:p>
          <a:p>
            <a:pPr lvl="1"/>
            <a:r>
              <a:rPr lang="en-US" dirty="0"/>
              <a:t>99.9% Azure Cloud SLA</a:t>
            </a:r>
          </a:p>
          <a:p>
            <a:pPr lvl="1"/>
            <a:r>
              <a:rPr lang="en-US" dirty="0"/>
              <a:t>Certifications: PCI, ISO 27018, SOC, HIPAA, EU-MC</a:t>
            </a:r>
          </a:p>
          <a:p>
            <a:endParaRPr lang="en-US" dirty="0"/>
          </a:p>
          <a:p>
            <a:pPr lvl="0"/>
            <a:r>
              <a:rPr lang="en-US" dirty="0"/>
              <a:t>Optimized for data exploration, experimentation and development</a:t>
            </a:r>
          </a:p>
          <a:p>
            <a:pPr lvl="1"/>
            <a:r>
              <a:rPr lang="en-US" dirty="0" err="1"/>
              <a:t>Jupyter</a:t>
            </a:r>
            <a:r>
              <a:rPr lang="en-US" dirty="0"/>
              <a:t> Notebooks (</a:t>
            </a:r>
            <a:r>
              <a:rPr lang="en-US" dirty="0" err="1"/>
              <a:t>scala</a:t>
            </a:r>
            <a:r>
              <a:rPr lang="en-US" dirty="0"/>
              <a:t>, python, automatic data visualizations)</a:t>
            </a:r>
          </a:p>
          <a:p>
            <a:pPr lvl="1"/>
            <a:r>
              <a:rPr lang="en-US" dirty="0"/>
              <a:t>IntelliJ and Eclipse plugins (job submission, remote debugging)</a:t>
            </a:r>
          </a:p>
          <a:p>
            <a:pPr lvl="1"/>
            <a:r>
              <a:rPr lang="en-US" dirty="0"/>
              <a:t>ODBC connector for Power BI, Tableau, </a:t>
            </a:r>
            <a:r>
              <a:rPr lang="en-US" dirty="0" err="1"/>
              <a:t>Qlik</a:t>
            </a:r>
            <a:r>
              <a:rPr lang="en-US" dirty="0"/>
              <a:t>, SAP, Excel, </a:t>
            </a:r>
            <a:r>
              <a:rPr lang="en-US" dirty="0" err="1"/>
              <a:t>etc</a:t>
            </a:r>
            <a:endParaRPr lang="en-US" dirty="0"/>
          </a:p>
        </p:txBody>
      </p:sp>
    </p:spTree>
    <p:extLst>
      <p:ext uri="{BB962C8B-B14F-4D97-AF65-F5344CB8AC3E}">
        <p14:creationId xmlns:p14="http://schemas.microsoft.com/office/powerpoint/2010/main" val="41148430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47" y="994"/>
            <a:ext cx="5485259" cy="6992541"/>
          </a:xfrm>
          <a:prstGeom prst="rect">
            <a:avLst/>
          </a:prstGeom>
          <a:solidFill>
            <a:srgbClr val="0086AC"/>
          </a:solidFill>
          <a:ln>
            <a:solidFill>
              <a:srgbClr val="1CB6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50663" fontAlgn="base">
              <a:spcBef>
                <a:spcPct val="0"/>
              </a:spcBef>
              <a:spcAft>
                <a:spcPct val="0"/>
              </a:spcAft>
              <a:defRPr/>
            </a:pPr>
            <a:endParaRPr lang="en-US" sz="2448" kern="0">
              <a:solidFill>
                <a:srgbClr val="000000"/>
              </a:solidFill>
              <a:latin typeface="Segoe UI"/>
              <a:ea typeface="Segoe UI" pitchFamily="34" charset="0"/>
              <a:cs typeface="Segoe UI" pitchFamily="34" charset="0"/>
            </a:endParaRPr>
          </a:p>
        </p:txBody>
      </p:sp>
      <p:cxnSp>
        <p:nvCxnSpPr>
          <p:cNvPr id="9" name="Straight Connector 8"/>
          <p:cNvCxnSpPr/>
          <p:nvPr/>
        </p:nvCxnSpPr>
        <p:spPr>
          <a:xfrm flipH="1">
            <a:off x="2645" y="6201015"/>
            <a:ext cx="548526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03431" y="302659"/>
            <a:ext cx="5007962" cy="3180770"/>
          </a:xfrm>
          <a:prstGeom prst="rect">
            <a:avLst/>
          </a:prstGeom>
          <a:noFill/>
        </p:spPr>
        <p:txBody>
          <a:bodyPr wrap="square" lIns="186468" tIns="149175" rIns="186468" bIns="149175" rtlCol="0">
            <a:spAutoFit/>
          </a:bodyPr>
          <a:lstStyle/>
          <a:p>
            <a:pPr defTabSz="932239" fontAlgn="base">
              <a:lnSpc>
                <a:spcPct val="90000"/>
              </a:lnSpc>
              <a:spcBef>
                <a:spcPct val="0"/>
              </a:spcBef>
              <a:spcAft>
                <a:spcPts val="612"/>
              </a:spcAft>
              <a:defRPr/>
            </a:pPr>
            <a:r>
              <a:rPr lang="en-US" sz="4398" kern="0" dirty="0">
                <a:gradFill>
                  <a:gsLst>
                    <a:gs pos="100000">
                      <a:srgbClr val="FFFFFF"/>
                    </a:gs>
                    <a:gs pos="0">
                      <a:srgbClr val="FFFFFF"/>
                    </a:gs>
                  </a:gsLst>
                  <a:lin ang="5400000" scaled="0"/>
                </a:gradFill>
                <a:latin typeface="Segoe UI Light"/>
                <a:ea typeface="Segoe UI" pitchFamily="34" charset="0"/>
                <a:cs typeface="Segoe UI" pitchFamily="34" charset="0"/>
              </a:rPr>
              <a:t>Why consider Azure </a:t>
            </a:r>
            <a:br>
              <a:rPr lang="en-US" sz="4398" kern="0" dirty="0">
                <a:gradFill>
                  <a:gsLst>
                    <a:gs pos="100000">
                      <a:srgbClr val="FFFFFF"/>
                    </a:gs>
                    <a:gs pos="0">
                      <a:srgbClr val="FFFFFF"/>
                    </a:gs>
                  </a:gsLst>
                  <a:lin ang="5400000" scaled="0"/>
                </a:gradFill>
                <a:latin typeface="Segoe UI Light"/>
                <a:ea typeface="Segoe UI" pitchFamily="34" charset="0"/>
                <a:cs typeface="Segoe UI" pitchFamily="34" charset="0"/>
              </a:rPr>
            </a:br>
            <a:r>
              <a:rPr lang="en-US" sz="4398" kern="0" dirty="0">
                <a:gradFill>
                  <a:gsLst>
                    <a:gs pos="100000">
                      <a:srgbClr val="FFFFFF"/>
                    </a:gs>
                    <a:gs pos="0">
                      <a:srgbClr val="FFFFFF"/>
                    </a:gs>
                  </a:gsLst>
                  <a:lin ang="5400000" scaled="0"/>
                </a:gradFill>
                <a:latin typeface="Segoe UI Light"/>
                <a:ea typeface="Segoe UI" pitchFamily="34" charset="0"/>
                <a:cs typeface="Segoe UI" pitchFamily="34" charset="0"/>
              </a:rPr>
              <a:t>Stack ?</a:t>
            </a:r>
            <a:br>
              <a:rPr lang="en-US" sz="4398" kern="0" dirty="0">
                <a:gradFill>
                  <a:gsLst>
                    <a:gs pos="100000">
                      <a:srgbClr val="FFFFFF"/>
                    </a:gs>
                    <a:gs pos="0">
                      <a:srgbClr val="FFFFFF"/>
                    </a:gs>
                  </a:gsLst>
                  <a:lin ang="5400000" scaled="0"/>
                </a:gradFill>
                <a:latin typeface="Segoe UI Light"/>
                <a:ea typeface="Segoe UI" pitchFamily="34" charset="0"/>
                <a:cs typeface="Segoe UI" pitchFamily="34" charset="0"/>
              </a:rPr>
            </a:br>
            <a:br>
              <a:rPr lang="en-US" sz="4398" kern="0" dirty="0">
                <a:gradFill>
                  <a:gsLst>
                    <a:gs pos="100000">
                      <a:srgbClr val="FFFFFF"/>
                    </a:gs>
                    <a:gs pos="0">
                      <a:srgbClr val="FFFFFF"/>
                    </a:gs>
                  </a:gsLst>
                  <a:lin ang="5400000" scaled="0"/>
                </a:gradFill>
                <a:latin typeface="Segoe UI Light"/>
                <a:ea typeface="Segoe UI" pitchFamily="34" charset="0"/>
                <a:cs typeface="Segoe UI" pitchFamily="34" charset="0"/>
              </a:rPr>
            </a:br>
            <a:endParaRPr lang="en-US" sz="3198" kern="0" dirty="0">
              <a:solidFill>
                <a:srgbClr val="FFFFFF">
                  <a:lumMod val="95000"/>
                </a:srgbClr>
              </a:solidFill>
              <a:latin typeface="Segoe UI Light"/>
              <a:ea typeface="Segoe UI" pitchFamily="34" charset="0"/>
              <a:cs typeface="Segoe UI" pitchFamily="34" charset="0"/>
            </a:endParaRPr>
          </a:p>
        </p:txBody>
      </p:sp>
      <p:sp>
        <p:nvSpPr>
          <p:cNvPr id="4" name="TextBox 3"/>
          <p:cNvSpPr txBox="1"/>
          <p:nvPr/>
        </p:nvSpPr>
        <p:spPr>
          <a:xfrm>
            <a:off x="5612177" y="82288"/>
            <a:ext cx="7062206" cy="7072348"/>
          </a:xfrm>
          <a:prstGeom prst="rect">
            <a:avLst/>
          </a:prstGeom>
          <a:noFill/>
        </p:spPr>
        <p:txBody>
          <a:bodyPr wrap="square" lIns="186468" tIns="149175" rIns="186468" bIns="149175" rtlCol="0" anchor="ctr" anchorCtr="0">
            <a:spAutoFit/>
          </a:bodyPr>
          <a:lstStyle/>
          <a:p>
            <a:pPr defTabSz="932205" fontAlgn="base">
              <a:lnSpc>
                <a:spcPct val="200000"/>
              </a:lnSpc>
              <a:spcBef>
                <a:spcPct val="0"/>
              </a:spcBef>
              <a:spcAft>
                <a:spcPct val="0"/>
              </a:spcAft>
              <a:defRPr/>
            </a:pPr>
            <a:r>
              <a:rPr lang="en-US" sz="2000" kern="0" dirty="0">
                <a:gradFill>
                  <a:gsLst>
                    <a:gs pos="2917">
                      <a:srgbClr val="000000"/>
                    </a:gs>
                    <a:gs pos="30000">
                      <a:srgbClr val="000000"/>
                    </a:gs>
                  </a:gsLst>
                  <a:lin ang="5400000" scaled="0"/>
                </a:gradFill>
                <a:latin typeface="Segoe UI Semibold" panose="020B0702040204020203" pitchFamily="34" charset="0"/>
                <a:ea typeface="MS PGothic" charset="0"/>
                <a:cs typeface="Segoe UI Semibold" panose="020B0702040204020203" pitchFamily="34" charset="0"/>
              </a:rPr>
              <a:t>Fully-managed</a:t>
            </a:r>
            <a:r>
              <a:rPr lang="en-US" sz="2000" b="1" kern="0" dirty="0">
                <a:gradFill>
                  <a:gsLst>
                    <a:gs pos="2917">
                      <a:srgbClr val="000000"/>
                    </a:gs>
                    <a:gs pos="30000">
                      <a:srgbClr val="000000"/>
                    </a:gs>
                  </a:gsLst>
                  <a:lin ang="5400000" scaled="0"/>
                </a:gradFill>
                <a:latin typeface="Segoe UI Light"/>
                <a:ea typeface="MS PGothic" charset="0"/>
                <a:cs typeface="Segoe UI" panose="020B0502040204020203" pitchFamily="34" charset="0"/>
              </a:rPr>
              <a:t> </a:t>
            </a:r>
            <a:r>
              <a:rPr lang="en-US" sz="2000" kern="0" dirty="0">
                <a:gradFill>
                  <a:gsLst>
                    <a:gs pos="2917">
                      <a:srgbClr val="000000"/>
                    </a:gs>
                    <a:gs pos="30000">
                      <a:srgbClr val="000000"/>
                    </a:gs>
                  </a:gsLst>
                  <a:lin ang="5400000" scaled="0"/>
                </a:gradFill>
                <a:latin typeface="Segoe UI Light"/>
                <a:ea typeface="MS PGothic" charset="0"/>
                <a:cs typeface="Segoe UI" panose="020B0502040204020203" pitchFamily="34" charset="0"/>
              </a:rPr>
              <a:t>Hadoop and Spark for the cloud. 99.9% SLA</a:t>
            </a:r>
            <a:endParaRPr lang="en-US" sz="2000" b="1" kern="0" dirty="0">
              <a:gradFill>
                <a:gsLst>
                  <a:gs pos="2917">
                    <a:srgbClr val="000000"/>
                  </a:gs>
                  <a:gs pos="30000">
                    <a:srgbClr val="000000"/>
                  </a:gs>
                </a:gsLst>
                <a:lin ang="5400000" scaled="0"/>
              </a:gradFill>
              <a:latin typeface="Segoe UI Light"/>
              <a:ea typeface="MS PGothic" charset="0"/>
              <a:cs typeface="Segoe UI" panose="020B0502040204020203" pitchFamily="34" charset="0"/>
            </a:endParaRPr>
          </a:p>
          <a:p>
            <a:pPr defTabSz="932205" fontAlgn="base">
              <a:lnSpc>
                <a:spcPct val="200000"/>
              </a:lnSpc>
              <a:spcBef>
                <a:spcPct val="0"/>
              </a:spcBef>
              <a:spcAft>
                <a:spcPct val="0"/>
              </a:spcAft>
              <a:defRPr/>
            </a:pPr>
            <a:r>
              <a:rPr lang="en-US" sz="2000" kern="0" dirty="0">
                <a:gradFill>
                  <a:gsLst>
                    <a:gs pos="2917">
                      <a:srgbClr val="000000"/>
                    </a:gs>
                    <a:gs pos="30000">
                      <a:srgbClr val="000000"/>
                    </a:gs>
                  </a:gsLst>
                  <a:lin ang="5400000" scaled="0"/>
                </a:gradFill>
                <a:latin typeface="Segoe UI Semibold" panose="020B0702040204020203" pitchFamily="34" charset="0"/>
                <a:ea typeface="MS PGothic" charset="0"/>
                <a:cs typeface="Segoe UI Semibold" panose="020B0702040204020203" pitchFamily="34" charset="0"/>
              </a:rPr>
              <a:t>100% Open Source </a:t>
            </a:r>
            <a:r>
              <a:rPr lang="en-US" sz="2000" kern="0" dirty="0">
                <a:gradFill>
                  <a:gsLst>
                    <a:gs pos="2917">
                      <a:srgbClr val="000000"/>
                    </a:gs>
                    <a:gs pos="30000">
                      <a:srgbClr val="000000"/>
                    </a:gs>
                  </a:gsLst>
                  <a:lin ang="5400000" scaled="0"/>
                </a:gradFill>
                <a:latin typeface="Segoe UI Light"/>
                <a:ea typeface="MS PGothic" charset="0"/>
                <a:cs typeface="Segoe UI" panose="020B0502040204020203" pitchFamily="34" charset="0"/>
              </a:rPr>
              <a:t>Hortonworks data platform</a:t>
            </a:r>
          </a:p>
          <a:p>
            <a:pPr defTabSz="932205" fontAlgn="base">
              <a:lnSpc>
                <a:spcPct val="200000"/>
              </a:lnSpc>
              <a:spcBef>
                <a:spcPct val="0"/>
              </a:spcBef>
              <a:spcAft>
                <a:spcPct val="0"/>
              </a:spcAft>
              <a:defRPr/>
            </a:pPr>
            <a:r>
              <a:rPr lang="en-US" sz="2000" kern="0" dirty="0">
                <a:gradFill>
                  <a:gsLst>
                    <a:gs pos="2917">
                      <a:srgbClr val="000000"/>
                    </a:gs>
                    <a:gs pos="30000">
                      <a:srgbClr val="000000"/>
                    </a:gs>
                  </a:gsLst>
                  <a:lin ang="5400000" scaled="0"/>
                </a:gradFill>
                <a:latin typeface="Segoe UI Light"/>
                <a:ea typeface="MS PGothic" charset="0"/>
                <a:cs typeface="Segoe UI" panose="020B0502040204020203" pitchFamily="34" charset="0"/>
              </a:rPr>
              <a:t>Clusters up and </a:t>
            </a:r>
            <a:r>
              <a:rPr lang="en-US" sz="2000" kern="0" dirty="0">
                <a:gradFill>
                  <a:gsLst>
                    <a:gs pos="2917">
                      <a:srgbClr val="000000"/>
                    </a:gs>
                    <a:gs pos="30000">
                      <a:srgbClr val="000000"/>
                    </a:gs>
                  </a:gsLst>
                  <a:lin ang="5400000" scaled="0"/>
                </a:gradFill>
                <a:latin typeface="Segoe UI Semibold" panose="020B0702040204020203" pitchFamily="34" charset="0"/>
                <a:ea typeface="MS PGothic" charset="0"/>
                <a:cs typeface="Segoe UI Semibold" panose="020B0702040204020203" pitchFamily="34" charset="0"/>
              </a:rPr>
              <a:t>running in minutes </a:t>
            </a:r>
            <a:br>
              <a:rPr lang="en-US" sz="2000" kern="0" dirty="0">
                <a:gradFill>
                  <a:gsLst>
                    <a:gs pos="2917">
                      <a:srgbClr val="000000"/>
                    </a:gs>
                    <a:gs pos="30000">
                      <a:srgbClr val="000000"/>
                    </a:gs>
                  </a:gsLst>
                  <a:lin ang="5400000" scaled="0"/>
                </a:gradFill>
                <a:latin typeface="Segoe UI Semibold" panose="020B0702040204020203" pitchFamily="34" charset="0"/>
                <a:ea typeface="MS PGothic" charset="0"/>
                <a:cs typeface="Segoe UI Semibold" panose="020B0702040204020203" pitchFamily="34" charset="0"/>
              </a:rPr>
            </a:br>
            <a:r>
              <a:rPr lang="en-US" sz="2000" kern="0" dirty="0">
                <a:gradFill>
                  <a:gsLst>
                    <a:gs pos="2917">
                      <a:srgbClr val="000000"/>
                    </a:gs>
                    <a:gs pos="30000">
                      <a:srgbClr val="000000"/>
                    </a:gs>
                  </a:gsLst>
                  <a:lin ang="5400000" scaled="0"/>
                </a:gradFill>
                <a:latin typeface="Segoe UI Light"/>
                <a:ea typeface="MS PGothic" charset="0"/>
                <a:cs typeface="Segoe UI" panose="020B0502040204020203" pitchFamily="34" charset="0"/>
              </a:rPr>
              <a:t>Familiar </a:t>
            </a:r>
            <a:r>
              <a:rPr lang="en-US" sz="2000" kern="0" dirty="0">
                <a:gradFill>
                  <a:gsLst>
                    <a:gs pos="2917">
                      <a:srgbClr val="000000"/>
                    </a:gs>
                    <a:gs pos="30000">
                      <a:srgbClr val="000000"/>
                    </a:gs>
                  </a:gsLst>
                  <a:lin ang="5400000" scaled="0"/>
                </a:gradFill>
                <a:latin typeface="Segoe UI Semibold" panose="020B0702040204020203" pitchFamily="34" charset="0"/>
                <a:ea typeface="MS PGothic" charset="0"/>
                <a:cs typeface="Segoe UI Semibold" panose="020B0702040204020203" pitchFamily="34" charset="0"/>
              </a:rPr>
              <a:t>BI tools</a:t>
            </a:r>
            <a:r>
              <a:rPr lang="en-US" sz="2000" kern="0" dirty="0">
                <a:gradFill>
                  <a:gsLst>
                    <a:gs pos="2917">
                      <a:srgbClr val="000000"/>
                    </a:gs>
                    <a:gs pos="30000">
                      <a:srgbClr val="000000"/>
                    </a:gs>
                  </a:gsLst>
                  <a:lin ang="5400000" scaled="0"/>
                </a:gradFill>
                <a:latin typeface="Segoe UI Light"/>
                <a:ea typeface="MS PGothic" charset="0"/>
                <a:cs typeface="Segoe UI" panose="020B0502040204020203" pitchFamily="34" charset="0"/>
              </a:rPr>
              <a:t>, interactive open source notebooks </a:t>
            </a:r>
          </a:p>
          <a:p>
            <a:pPr defTabSz="932205" fontAlgn="base">
              <a:lnSpc>
                <a:spcPct val="200000"/>
              </a:lnSpc>
              <a:spcBef>
                <a:spcPct val="0"/>
              </a:spcBef>
              <a:spcAft>
                <a:spcPct val="0"/>
              </a:spcAft>
              <a:defRPr/>
            </a:pPr>
            <a:r>
              <a:rPr lang="en-US" sz="2000" kern="0" dirty="0">
                <a:gradFill>
                  <a:gsLst>
                    <a:gs pos="2917">
                      <a:srgbClr val="000000"/>
                    </a:gs>
                    <a:gs pos="30000">
                      <a:srgbClr val="000000"/>
                    </a:gs>
                  </a:gsLst>
                  <a:lin ang="5400000" scaled="0"/>
                </a:gradFill>
                <a:latin typeface="Segoe UI Semibold" panose="020B0702040204020203" pitchFamily="34" charset="0"/>
                <a:ea typeface="MS PGothic" charset="0"/>
                <a:cs typeface="Segoe UI Semibold" panose="020B0702040204020203" pitchFamily="34" charset="0"/>
              </a:rPr>
              <a:t>63% lower TCO </a:t>
            </a:r>
            <a:r>
              <a:rPr lang="en-US" sz="2000" kern="0" dirty="0">
                <a:gradFill>
                  <a:gsLst>
                    <a:gs pos="2917">
                      <a:srgbClr val="000000"/>
                    </a:gs>
                    <a:gs pos="30000">
                      <a:srgbClr val="000000"/>
                    </a:gs>
                  </a:gsLst>
                  <a:lin ang="5400000" scaled="0"/>
                </a:gradFill>
                <a:latin typeface="Segoe UI Light"/>
                <a:ea typeface="MS PGothic" charset="0"/>
                <a:cs typeface="Segoe UI" panose="020B0502040204020203" pitchFamily="34" charset="0"/>
              </a:rPr>
              <a:t>than deploy your  own Hadoop on-premises*</a:t>
            </a:r>
            <a:br>
              <a:rPr lang="en-US" sz="2000" kern="0" dirty="0">
                <a:gradFill>
                  <a:gsLst>
                    <a:gs pos="2917">
                      <a:srgbClr val="000000"/>
                    </a:gs>
                    <a:gs pos="30000">
                      <a:srgbClr val="000000"/>
                    </a:gs>
                  </a:gsLst>
                  <a:lin ang="5400000" scaled="0"/>
                </a:gradFill>
                <a:latin typeface="Segoe UI Light"/>
                <a:ea typeface="MS PGothic" charset="0"/>
                <a:cs typeface="Segoe UI" panose="020B0502040204020203" pitchFamily="34" charset="0"/>
              </a:rPr>
            </a:br>
            <a:r>
              <a:rPr lang="en-US" sz="2000" kern="0" dirty="0">
                <a:gradFill>
                  <a:gsLst>
                    <a:gs pos="2917">
                      <a:srgbClr val="000000"/>
                    </a:gs>
                    <a:gs pos="30000">
                      <a:srgbClr val="000000"/>
                    </a:gs>
                  </a:gsLst>
                  <a:lin ang="5400000" scaled="0"/>
                </a:gradFill>
                <a:latin typeface="Segoe UI Semibold" panose="020B0702040204020203" pitchFamily="34" charset="0"/>
                <a:ea typeface="MS PGothic" charset="0"/>
                <a:cs typeface="Segoe UI Semibold" panose="020B0702040204020203" pitchFamily="34" charset="0"/>
              </a:rPr>
              <a:t>Scale clusters </a:t>
            </a:r>
            <a:r>
              <a:rPr lang="en-US" sz="2000" kern="0" dirty="0">
                <a:gradFill>
                  <a:gsLst>
                    <a:gs pos="2917">
                      <a:srgbClr val="000000"/>
                    </a:gs>
                    <a:gs pos="30000">
                      <a:srgbClr val="000000"/>
                    </a:gs>
                  </a:gsLst>
                  <a:lin ang="5400000" scaled="0"/>
                </a:gradFill>
                <a:latin typeface="Segoe UI Light"/>
                <a:ea typeface="MS PGothic" charset="0"/>
                <a:cs typeface="Segoe UI" panose="020B0502040204020203" pitchFamily="34" charset="0"/>
              </a:rPr>
              <a:t>on demand</a:t>
            </a:r>
          </a:p>
          <a:p>
            <a:pPr defTabSz="932205" fontAlgn="base">
              <a:lnSpc>
                <a:spcPct val="200000"/>
              </a:lnSpc>
              <a:spcBef>
                <a:spcPct val="0"/>
              </a:spcBef>
              <a:spcAft>
                <a:spcPct val="0"/>
              </a:spcAft>
              <a:defRPr/>
            </a:pPr>
            <a:r>
              <a:rPr lang="en-US" sz="2000" kern="0" dirty="0">
                <a:gradFill>
                  <a:gsLst>
                    <a:gs pos="2917">
                      <a:srgbClr val="000000"/>
                    </a:gs>
                    <a:gs pos="30000">
                      <a:srgbClr val="000000"/>
                    </a:gs>
                  </a:gsLst>
                  <a:lin ang="5400000" scaled="0"/>
                </a:gradFill>
                <a:latin typeface="Segoe UI Semibold" panose="020B0702040204020203" pitchFamily="34" charset="0"/>
                <a:ea typeface="MS PGothic" charset="0"/>
                <a:cs typeface="Segoe UI Semibold" panose="020B0702040204020203" pitchFamily="34" charset="0"/>
              </a:rPr>
              <a:t>Secure</a:t>
            </a:r>
            <a:r>
              <a:rPr lang="en-US" sz="2000" kern="0" dirty="0">
                <a:gradFill>
                  <a:gsLst>
                    <a:gs pos="2917">
                      <a:srgbClr val="000000"/>
                    </a:gs>
                    <a:gs pos="30000">
                      <a:srgbClr val="000000"/>
                    </a:gs>
                  </a:gsLst>
                  <a:lin ang="5400000" scaled="0"/>
                </a:gradFill>
                <a:latin typeface="Segoe UI Light"/>
                <a:ea typeface="MS PGothic" charset="0"/>
                <a:cs typeface="Segoe UI" panose="020B0502040204020203" pitchFamily="34" charset="0"/>
              </a:rPr>
              <a:t> Hadoop workloads via </a:t>
            </a:r>
            <a:r>
              <a:rPr lang="en-US" sz="2000" kern="0" dirty="0">
                <a:gradFill>
                  <a:gsLst>
                    <a:gs pos="2917">
                      <a:srgbClr val="000000"/>
                    </a:gs>
                    <a:gs pos="30000">
                      <a:srgbClr val="000000"/>
                    </a:gs>
                  </a:gsLst>
                  <a:lin ang="5400000" scaled="0"/>
                </a:gradFill>
                <a:latin typeface="Segoe UI Semibold" panose="020B0702040204020203" pitchFamily="34" charset="0"/>
                <a:ea typeface="MS PGothic" charset="0"/>
                <a:cs typeface="Segoe UI Semibold" panose="020B0702040204020203" pitchFamily="34" charset="0"/>
              </a:rPr>
              <a:t>Active Directory and Ranger</a:t>
            </a:r>
          </a:p>
          <a:p>
            <a:pPr defTabSz="932205" fontAlgn="base">
              <a:lnSpc>
                <a:spcPct val="200000"/>
              </a:lnSpc>
              <a:spcBef>
                <a:spcPct val="0"/>
              </a:spcBef>
              <a:spcAft>
                <a:spcPct val="0"/>
              </a:spcAft>
              <a:defRPr/>
            </a:pPr>
            <a:r>
              <a:rPr lang="en-US" sz="2000" kern="0" dirty="0">
                <a:gradFill>
                  <a:gsLst>
                    <a:gs pos="2917">
                      <a:srgbClr val="000000"/>
                    </a:gs>
                    <a:gs pos="30000">
                      <a:srgbClr val="000000"/>
                    </a:gs>
                  </a:gsLst>
                  <a:lin ang="5400000" scaled="0"/>
                </a:gradFill>
                <a:latin typeface="Segoe UI Semibold" panose="020B0702040204020203" pitchFamily="34" charset="0"/>
                <a:ea typeface="MS PGothic" charset="0"/>
                <a:cs typeface="Segoe UI Semibold" panose="020B0702040204020203" pitchFamily="34" charset="0"/>
              </a:rPr>
              <a:t>Compliance</a:t>
            </a:r>
            <a:r>
              <a:rPr lang="en-US" sz="2000" kern="0" dirty="0">
                <a:gradFill>
                  <a:gsLst>
                    <a:gs pos="2917">
                      <a:srgbClr val="000000"/>
                    </a:gs>
                    <a:gs pos="30000">
                      <a:srgbClr val="000000"/>
                    </a:gs>
                  </a:gsLst>
                  <a:lin ang="5400000" scaled="0"/>
                </a:gradFill>
                <a:latin typeface="Segoe UI Light"/>
                <a:ea typeface="MS PGothic" charset="0"/>
                <a:cs typeface="Segoe UI" panose="020B0502040204020203" pitchFamily="34" charset="0"/>
              </a:rPr>
              <a:t> for Open Source bits</a:t>
            </a:r>
            <a:br>
              <a:rPr lang="en-US" sz="2000" kern="0" dirty="0">
                <a:gradFill>
                  <a:gsLst>
                    <a:gs pos="2917">
                      <a:srgbClr val="000000"/>
                    </a:gs>
                    <a:gs pos="30000">
                      <a:srgbClr val="000000"/>
                    </a:gs>
                  </a:gsLst>
                  <a:lin ang="5400000" scaled="0"/>
                </a:gradFill>
                <a:latin typeface="Segoe UI Light"/>
                <a:ea typeface="MS PGothic" charset="0"/>
                <a:cs typeface="Segoe UI" panose="020B0502040204020203" pitchFamily="34" charset="0"/>
              </a:rPr>
            </a:br>
            <a:r>
              <a:rPr lang="en-US" sz="2000" kern="0" dirty="0">
                <a:gradFill>
                  <a:gsLst>
                    <a:gs pos="2917">
                      <a:srgbClr val="000000"/>
                    </a:gs>
                    <a:gs pos="30000">
                      <a:srgbClr val="000000"/>
                    </a:gs>
                  </a:gsLst>
                  <a:lin ang="5400000" scaled="0"/>
                </a:gradFill>
                <a:latin typeface="Segoe UI Light"/>
                <a:ea typeface="MS PGothic" charset="0"/>
                <a:cs typeface="Segoe UI" panose="020B0502040204020203" pitchFamily="34" charset="0"/>
              </a:rPr>
              <a:t>Best in class </a:t>
            </a:r>
            <a:r>
              <a:rPr lang="en-US" sz="2000" kern="0" dirty="0">
                <a:gradFill>
                  <a:gsLst>
                    <a:gs pos="2917">
                      <a:srgbClr val="000000"/>
                    </a:gs>
                    <a:gs pos="30000">
                      <a:srgbClr val="000000"/>
                    </a:gs>
                  </a:gsLst>
                  <a:lin ang="5400000" scaled="0"/>
                </a:gradFill>
                <a:latin typeface="Segoe UI Semibold" panose="020B0702040204020203" pitchFamily="34" charset="0"/>
                <a:ea typeface="MS PGothic" charset="0"/>
                <a:cs typeface="Segoe UI Semibold" panose="020B0702040204020203" pitchFamily="34" charset="0"/>
              </a:rPr>
              <a:t>monitoring</a:t>
            </a:r>
            <a:r>
              <a:rPr lang="en-US" sz="2000" kern="0" dirty="0">
                <a:gradFill>
                  <a:gsLst>
                    <a:gs pos="2917">
                      <a:srgbClr val="000000"/>
                    </a:gs>
                    <a:gs pos="30000">
                      <a:srgbClr val="000000"/>
                    </a:gs>
                  </a:gsLst>
                  <a:lin ang="5400000" scaled="0"/>
                </a:gradFill>
                <a:latin typeface="Segoe UI Light"/>
                <a:ea typeface="MS PGothic" charset="0"/>
                <a:cs typeface="Segoe UI" panose="020B0502040204020203" pitchFamily="34" charset="0"/>
              </a:rPr>
              <a:t> and predictive operations via OMS</a:t>
            </a:r>
            <a:br>
              <a:rPr lang="en-US" sz="2000" kern="0" dirty="0">
                <a:gradFill>
                  <a:gsLst>
                    <a:gs pos="2917">
                      <a:srgbClr val="000000"/>
                    </a:gs>
                    <a:gs pos="30000">
                      <a:srgbClr val="000000"/>
                    </a:gs>
                  </a:gsLst>
                  <a:lin ang="5400000" scaled="0"/>
                </a:gradFill>
                <a:latin typeface="Segoe UI Light"/>
                <a:ea typeface="MS PGothic" charset="0"/>
                <a:cs typeface="Segoe UI" panose="020B0502040204020203" pitchFamily="34" charset="0"/>
              </a:rPr>
            </a:br>
            <a:r>
              <a:rPr lang="en-US" sz="2000" kern="0" dirty="0">
                <a:gradFill>
                  <a:gsLst>
                    <a:gs pos="2917">
                      <a:srgbClr val="000000"/>
                    </a:gs>
                    <a:gs pos="30000">
                      <a:srgbClr val="000000"/>
                    </a:gs>
                  </a:gsLst>
                  <a:lin ang="5400000" scaled="0"/>
                </a:gradFill>
                <a:latin typeface="Segoe UI Light"/>
                <a:ea typeface="MS PGothic" charset="0"/>
                <a:cs typeface="Segoe UI" panose="020B0502040204020203" pitchFamily="34" charset="0"/>
              </a:rPr>
              <a:t>Native Integration with </a:t>
            </a:r>
            <a:r>
              <a:rPr lang="en-US" sz="2000" kern="0" dirty="0">
                <a:gradFill>
                  <a:gsLst>
                    <a:gs pos="2917">
                      <a:srgbClr val="000000"/>
                    </a:gs>
                    <a:gs pos="30000">
                      <a:srgbClr val="000000"/>
                    </a:gs>
                  </a:gsLst>
                  <a:lin ang="5400000" scaled="0"/>
                </a:gradFill>
                <a:latin typeface="Segoe UI Semibold" panose="020B0702040204020203" pitchFamily="34" charset="0"/>
                <a:ea typeface="MS PGothic" charset="0"/>
                <a:cs typeface="Segoe UI Semibold" panose="020B0702040204020203" pitchFamily="34" charset="0"/>
              </a:rPr>
              <a:t>leading ISVs </a:t>
            </a:r>
          </a:p>
          <a:p>
            <a:pPr defTabSz="932205" fontAlgn="base">
              <a:lnSpc>
                <a:spcPct val="200000"/>
              </a:lnSpc>
              <a:spcBef>
                <a:spcPct val="0"/>
              </a:spcBef>
              <a:spcAft>
                <a:spcPts val="1836"/>
              </a:spcAft>
              <a:defRPr/>
            </a:pPr>
            <a:endParaRPr lang="en-US" sz="2000" kern="0" dirty="0">
              <a:gradFill>
                <a:gsLst>
                  <a:gs pos="2917">
                    <a:srgbClr val="000000"/>
                  </a:gs>
                  <a:gs pos="30000">
                    <a:srgbClr val="000000"/>
                  </a:gs>
                </a:gsLst>
                <a:lin ang="5400000" scaled="0"/>
              </a:gradFill>
              <a:latin typeface="Segoe UI Light"/>
              <a:ea typeface="MS PGothic" charset="0"/>
              <a:cs typeface="Segoe UI" panose="020B0502040204020203" pitchFamily="34" charset="0"/>
            </a:endParaRPr>
          </a:p>
        </p:txBody>
      </p:sp>
      <p:sp>
        <p:nvSpPr>
          <p:cNvPr id="11" name="TextBox 10"/>
          <p:cNvSpPr txBox="1"/>
          <p:nvPr/>
        </p:nvSpPr>
        <p:spPr>
          <a:xfrm>
            <a:off x="6738578" y="6559179"/>
            <a:ext cx="6398986" cy="434355"/>
          </a:xfrm>
          <a:prstGeom prst="rect">
            <a:avLst/>
          </a:prstGeom>
          <a:noFill/>
        </p:spPr>
        <p:txBody>
          <a:bodyPr wrap="square" lIns="190180" tIns="152145" rIns="190180" bIns="152145" rtlCol="0">
            <a:spAutoFit/>
          </a:bodyPr>
          <a:lstStyle/>
          <a:p>
            <a:pPr defTabSz="932239" fontAlgn="base">
              <a:lnSpc>
                <a:spcPct val="90000"/>
              </a:lnSpc>
              <a:spcBef>
                <a:spcPct val="0"/>
              </a:spcBef>
              <a:spcAft>
                <a:spcPts val="624"/>
              </a:spcAft>
              <a:defRPr/>
            </a:pPr>
            <a:r>
              <a:rPr lang="en-US" sz="900" kern="0" dirty="0">
                <a:gradFill>
                  <a:gsLst>
                    <a:gs pos="41071">
                      <a:srgbClr val="000000"/>
                    </a:gs>
                    <a:gs pos="66000">
                      <a:srgbClr val="000000"/>
                    </a:gs>
                  </a:gsLst>
                  <a:lin ang="5400000" scaled="0"/>
                </a:gradFill>
                <a:latin typeface="Segoe UI" charset="0"/>
                <a:ea typeface="MS PGothic" charset="0"/>
              </a:rPr>
              <a:t>*IDC study “The Business Value and TCO Advantage of Apache Hadoop in the Cloud with Microsoft Azure HDInsight”</a:t>
            </a:r>
          </a:p>
        </p:txBody>
      </p:sp>
    </p:spTree>
    <p:extLst>
      <p:ext uri="{BB962C8B-B14F-4D97-AF65-F5344CB8AC3E}">
        <p14:creationId xmlns:p14="http://schemas.microsoft.com/office/powerpoint/2010/main" val="36765187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8139|recordLength=8173|start=0|end=8139|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IMING" val="|3.409|3.165"/>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51.xml><?xml version="1.0" encoding="utf-8"?>
<p:tagLst xmlns:a="http://schemas.openxmlformats.org/drawingml/2006/main" xmlns:r="http://schemas.openxmlformats.org/officeDocument/2006/relationships" xmlns:p="http://schemas.openxmlformats.org/presentationml/2006/main">
  <p:tag name="MT_TILE" val="YES"/>
</p:tagLst>
</file>

<file path=ppt/tags/tag52.xml><?xml version="1.0" encoding="utf-8"?>
<p:tagLst xmlns:a="http://schemas.openxmlformats.org/drawingml/2006/main" xmlns:r="http://schemas.openxmlformats.org/officeDocument/2006/relationships" xmlns:p="http://schemas.openxmlformats.org/presentationml/2006/main">
  <p:tag name="MT_TILE" val="YES"/>
</p:tagLst>
</file>

<file path=ppt/tags/tag53.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2.xml><?xml version="1.0" encoding="utf-8"?>
<a:theme xmlns:a="http://schemas.openxmlformats.org/drawingml/2006/main" name="TR24 Dark Gray Template">
  <a:themeElements>
    <a:clrScheme name="TR24 Dark">
      <a:dk1>
        <a:srgbClr val="353535"/>
      </a:dk1>
      <a:lt1>
        <a:srgbClr val="FFFFFF"/>
      </a:lt1>
      <a:dk2>
        <a:srgbClr val="0078D7"/>
      </a:dk2>
      <a:lt2>
        <a:srgbClr val="E6E6E6"/>
      </a:lt2>
      <a:accent1>
        <a:srgbClr val="0078D7"/>
      </a:accent1>
      <a:accent2>
        <a:srgbClr val="00188F"/>
      </a:accent2>
      <a:accent3>
        <a:srgbClr val="00BCF2"/>
      </a:accent3>
      <a:accent4>
        <a:srgbClr val="D83B01"/>
      </a:accent4>
      <a:accent5>
        <a:srgbClr val="737373"/>
      </a:accent5>
      <a:accent6>
        <a:srgbClr val="E6E6E6"/>
      </a:accent6>
      <a:hlink>
        <a:srgbClr val="81E4FF"/>
      </a:hlink>
      <a:folHlink>
        <a:srgbClr val="81E4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54108080-7B5D-40E4-8AD7-B94CF8F47067}"/>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In this session we take a deep dive on HDInsight streaming.</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Info xmlns="http://schemas.microsoft.com/office/infopath/2007/PartnerControls">
          <TermName xmlns="http://schemas.microsoft.com/office/infopath/2007/PartnerControls">reference materials</TermName>
          <TermId xmlns="http://schemas.microsoft.com/office/infopath/2007/PartnerControls">52263385-1fc3-4323-8d6b-50c8f6c3c45d</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Nishant Thacker</DisplayName>
        <AccountId>144</AccountId>
        <AccountType/>
      </UserInfo>
    </Owner>
    <PublishDate xmlns="230E9DF3-BE65-4C73-A93B-D1236EBD677E">2017-06-07T07:00:00+00:00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partner ready</TermName>
          <TermId xmlns="http://schemas.microsoft.com/office/infopath/2007/PartnerControls">207d4327-6b5f-454c-8f06-5ab2802d5700</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i:0#.f|membership|v-danaja@microsoft.com</DisplayName>
        <AccountId>176</AccountId>
        <AccountType/>
      </UserInfo>
      <UserInfo>
        <DisplayName>i:0#.f|membership|v-anmarv@microsoft.com</DisplayName>
        <AccountId>45</AccountId>
        <AccountType/>
      </UserInfo>
      <UserInfo>
        <DisplayName>i:0#.f|membership|syrhee@microsoft.com</DisplayName>
        <AccountId>6465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 HDInsight Service</TermName>
          <TermId xmlns="http://schemas.microsoft.com/office/infopath/2007/PartnerControls">caa4b4da-5318-4157-9150-05739acda99c</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https://microsoft.sharepoint.com/sites/Infopedia_G01KC/Media/Thumbnails/G01KC-1-27329/04%20-%20HDInsight%20streaming.png</Url>
      <Description>/sites/Infopedia_G01KC/Media/Thumbnails/G01KC-1-27329/04 - HDInsight streaming.png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modern data warehouses</TermName>
          <TermId xmlns="http://schemas.microsoft.com/office/infopath/2007/PartnerControls">73a3f3c0-b1f4-4059-b3f7-d568167cd895</TermId>
        </TermInfo>
      </Term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Big Data</TermName>
          <TermId xmlns="http://schemas.microsoft.com/office/infopath/2007/PartnerControls">b28c212a-5a28-4f57-b0eb-9ccbd6cfaaf8</TermId>
        </TermInfo>
        <TermInfo xmlns="http://schemas.microsoft.com/office/infopath/2007/PartnerControls">
          <TermName xmlns="http://schemas.microsoft.com/office/infopath/2007/PartnerControls">cloud big data</TermName>
          <TermId xmlns="http://schemas.microsoft.com/office/infopath/2007/PartnerControls">8d1a492b-7102-433c-a1ae-9a7c00591ce4</TermId>
        </TermInfo>
        <TermInfo xmlns="http://schemas.microsoft.com/office/infopath/2007/PartnerControls">
          <TermName xmlns="http://schemas.microsoft.com/office/infopath/2007/PartnerControls">query federation</TermName>
          <TermId xmlns="http://schemas.microsoft.com/office/infopath/2007/PartnerControls">18ce6df5-2032-43dd-8bfe-4507b24f9b2b</TermId>
        </TermInfo>
        <TermInfo xmlns="http://schemas.microsoft.com/office/infopath/2007/PartnerControls">
          <TermName xmlns="http://schemas.microsoft.com/office/infopath/2007/PartnerControls">U-SQL</TermName>
          <TermId xmlns="http://schemas.microsoft.com/office/infopath/2007/PartnerControls">f4da21a3-b8b0-4078-871f-6f9530ce9a8e</TermId>
        </TermInfo>
        <TermInfo xmlns="http://schemas.microsoft.com/office/infopath/2007/PartnerControls">
          <TermName xmlns="http://schemas.microsoft.com/office/infopath/2007/PartnerControls">unstructured</TermName>
          <TermId xmlns="http://schemas.microsoft.com/office/infopath/2007/PartnerControls">f56528a0-e0f4-4c36-b0e1-bd562e34c0cb</TermId>
        </TermInfo>
        <TermInfo xmlns="http://schemas.microsoft.com/office/infopath/2007/PartnerControls">
          <TermName xmlns="http://schemas.microsoft.com/office/infopath/2007/PartnerControls">Data Lake</TermName>
          <TermId xmlns="http://schemas.microsoft.com/office/infopath/2007/PartnerControls">d6d5d597-cdde-4cdc-9eb1-2130f9b03888</TermId>
        </TermInfo>
        <TermInfo xmlns="http://schemas.microsoft.com/office/infopath/2007/PartnerControls">
          <TermName xmlns="http://schemas.microsoft.com/office/infopath/2007/PartnerControls">TechReady 24</TermName>
          <TermId xmlns="http://schemas.microsoft.com/office/infopath/2007/PartnerControls">4c80bc45-26ab-4870-a4b3-756f69f261ec</TermId>
        </TermInfo>
        <TermInfo xmlns="http://schemas.microsoft.com/office/infopath/2007/PartnerControls">
          <TermName xmlns="http://schemas.microsoft.com/office/infopath/2007/PartnerControls">enterprise</TermName>
          <TermId xmlns="http://schemas.microsoft.com/office/infopath/2007/PartnerControls">7be59b63-9a97-4305-8844-189a14408896</TermId>
        </TermInfo>
      </Term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i1b478372f814787abd313030b81fcb2>
    <b4224c12c78d42ea9b214de0badf8358 xmlns="230e9df3-be65-4c73-a93b-d1236ebd677e">
      <Terms xmlns="http://schemas.microsoft.com/office/infopath/2007/PartnerControls"/>
    </b4224c12c78d42ea9b214de0badf8358>
    <TaxCatchAll xmlns="230e9df3-be65-4c73-a93b-d1236ebd677e">
      <Value>169</Value>
      <Value>401</Value>
      <Value>2139</Value>
      <Value>2138</Value>
      <Value>2137</Value>
      <Value>2136</Value>
      <Value>2098</Value>
      <Value>62</Value>
      <Value>2132</Value>
      <Value>133</Value>
      <Value>21</Value>
      <Value>277</Value>
      <Value>2135</Value>
      <Value>2118</Value>
      <Value>42</Value>
      <Value>1447</Value>
      <Value>188</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training</TermName>
          <TermId xmlns="http://schemas.microsoft.com/office/infopath/2007/PartnerControls">398cec6a-f8c1-47b1-8ae4-159176a4df1b</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G01KC-99682991-27329</_dlc_DocId>
    <_dlc_DocIdUrl xmlns="230e9df3-be65-4c73-a93b-d1236ebd677e">
      <Url>https://microsoft.sharepoint.com/sites/Infopedia_G01KC/_layouts/15/DocIdRedir.aspx?ID=G01KC-99682991-27329</Url>
      <Description>G01KC-99682991-27329</Description>
    </_dlc_DocIdUrl>
    <FolderExtensions xmlns="230e9df3-be65-4c73-a93b-d1236ebd677e" xsi:nil="true"/>
    <ga0c0bf70a6644469c61b3efa7025301 xmlns="230e9df3-be65-4c73-a93b-d1236ebd677e">
      <Terms xmlns="http://schemas.microsoft.com/office/infopath/2007/PartnerControls"/>
    </ga0c0bf70a6644469c61b3efa7025301>
    <ParentID1 xmlns="230e9df3-be65-4c73-a93b-d1236ebd677e">G01KC-1-27311</ParentID1>
  </documentManagement>
</p:properti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412840fb681e48367f933b2255a2577c">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af0ae2d3c7893f11636b5bb9de08c4ea"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EA86D06-7F80-4769-96D1-1D025A9FC74C}">
  <ds:schemaRefs>
    <ds:schemaRef ds:uri="http://schemas.microsoft.com/sharepoint/event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3bc04a5-d503-43b1-b98c-a8cf663329d9"/>
    <ds:schemaRef ds:uri="230E9DF3-BE65-4C73-A93B-D1236EBD677E"/>
    <ds:schemaRef ds:uri="http://www.w3.org/XML/1998/namespace"/>
    <ds:schemaRef ds:uri="http://purl.org/dc/dcmitype/"/>
  </ds:schemaRefs>
</ds:datastoreItem>
</file>

<file path=customXml/itemProps4.xml><?xml version="1.0" encoding="utf-8"?>
<ds:datastoreItem xmlns:ds="http://schemas.openxmlformats.org/officeDocument/2006/customXml" ds:itemID="{CB42DDAA-0576-419E-8D1B-5FF1A136AE4B}">
  <ds:schemaRefs>
    <ds:schemaRef ds:uri="Microsoft.SharePoint.Taxonomy.ContentTypeSync"/>
  </ds:schemaRefs>
</ds:datastoreItem>
</file>

<file path=customXml/itemProps5.xml><?xml version="1.0" encoding="utf-8"?>
<ds:datastoreItem xmlns:ds="http://schemas.openxmlformats.org/officeDocument/2006/customXml" ds:itemID="{B3BE8F88-FAEA-4958-B66C-32FCC2B0CE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TR24_BO_CT_Template</Template>
  <TotalTime>287</TotalTime>
  <Words>737</Words>
  <Application>Microsoft Office PowerPoint</Application>
  <PresentationFormat>Custom</PresentationFormat>
  <Paragraphs>158</Paragraphs>
  <Slides>7</Slides>
  <Notes>7</Notes>
  <HiddenSlides>0</HiddenSlides>
  <MMClips>1</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2</vt:i4>
      </vt:variant>
      <vt:variant>
        <vt:lpstr>Slide Titles</vt:lpstr>
      </vt:variant>
      <vt:variant>
        <vt:i4>7</vt:i4>
      </vt:variant>
    </vt:vector>
  </HeadingPairs>
  <TitlesOfParts>
    <vt:vector size="23" baseType="lpstr">
      <vt:lpstr>ＭＳ Ｐゴシック</vt:lpstr>
      <vt:lpstr>ＭＳ Ｐゴシック</vt:lpstr>
      <vt:lpstr>Arial</vt:lpstr>
      <vt:lpstr>Calibri</vt:lpstr>
      <vt:lpstr>Consolas</vt:lpstr>
      <vt:lpstr>Segoe Pro Light</vt:lpstr>
      <vt:lpstr>Segoe UI</vt:lpstr>
      <vt:lpstr>Segoe UI Light</vt:lpstr>
      <vt:lpstr>Segoe UI Semibold</vt:lpstr>
      <vt:lpstr>Segoe UI Semilight</vt:lpstr>
      <vt:lpstr>Wingdings</vt:lpstr>
      <vt:lpstr>5-50091_TR24_BO_CT_Template</vt:lpstr>
      <vt:lpstr>TR24 Dark Gray Template</vt:lpstr>
      <vt:lpstr>Modernizing Your Data Warehouse</vt:lpstr>
      <vt:lpstr>think-cell Slide</vt:lpstr>
      <vt:lpstr>Document</vt:lpstr>
      <vt:lpstr>  Streaming with Lambda Architecture: OpenSource and Azure stacks</vt:lpstr>
      <vt:lpstr>Objectives</vt:lpstr>
      <vt:lpstr>Lamda Architecture </vt:lpstr>
      <vt:lpstr>Open Source Big Data Streaming patterns</vt:lpstr>
      <vt:lpstr>Azure &amp; Hybrid Lambda Architecture</vt:lpstr>
      <vt:lpstr>Spark/Kafka/Storm on Azure HDInsight</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lambda Architecture - Open and Azure Stack</dc:title>
  <dc:subject>&lt;Speech title here&gt;</dc:subject>
  <dc:creator>Mrinal Chakraborty</dc:creator>
  <cp:keywords>Streaming;Kafka;Azure Streaming</cp:keywords>
  <dc:description>Template: Mitchell Derrey, Silver Fox Productions_x000d_
Formatting: _x000d_
Audience Type:</dc:description>
  <cp:lastModifiedBy>Mrinal Chakraborty</cp:lastModifiedBy>
  <cp:revision>23</cp:revision>
  <dcterms:created xsi:type="dcterms:W3CDTF">2017-04-24T17:16:41Z</dcterms:created>
  <dcterms:modified xsi:type="dcterms:W3CDTF">2017-08-10T10:44:42Z</dcterms:modified>
  <cp:category>TechReady 24</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2139;#Big Data|b28c212a-5a28-4f57-b0eb-9ccbd6cfaaf8;#2138;#cloud big data|8d1a492b-7102-433c-a1ae-9a7c00591ce4;#2137;#query federation|18ce6df5-2032-43dd-8bfe-4507b24f9b2b;#2136;#U-SQL|f4da21a3-b8b0-4078-871f-6f9530ce9a8e;#2135;#unstructured|f56528a0-e0f4</vt:lpwstr>
  </property>
  <property fmtid="{D5CDD505-2E9C-101B-9397-08002B2CF9AE}" pid="12" name="Audience1">
    <vt:lpwstr/>
  </property>
  <property fmtid="{D5CDD505-2E9C-101B-9397-08002B2CF9AE}" pid="13" name="Event Name">
    <vt:lpwstr>51;#TechReady|ebdf1b7d-d34f-4ccf-ac45-ca5a756d5c65</vt:lpwstr>
  </property>
  <property fmtid="{D5CDD505-2E9C-101B-9397-08002B2CF9AE}" pid="14" name="ParentID1">
    <vt:lpwstr>G01KC-1-27311</vt:lpwstr>
  </property>
  <property fmtid="{D5CDD505-2E9C-101B-9397-08002B2CF9AE}" pid="15" name="FolderExtensions">
    <vt:lpwstr/>
  </property>
  <property fmtid="{D5CDD505-2E9C-101B-9397-08002B2CF9AE}" pid="16" name="_dlc_policyId">
    <vt:lpwstr/>
  </property>
  <property fmtid="{D5CDD505-2E9C-101B-9397-08002B2CF9AE}" pid="17" name="ItemRetentionFormula">
    <vt:lpwstr/>
  </property>
  <property fmtid="{D5CDD505-2E9C-101B-9397-08002B2CF9AE}" pid="18" name="_dlc_DocIdItemGuid">
    <vt:lpwstr>2e38a276-832b-48e1-ac66-60c932b3f790</vt:lpwstr>
  </property>
  <property fmtid="{D5CDD505-2E9C-101B-9397-08002B2CF9AE}" pid="19" name="of67e5d4b76f4a9db8769983fda9cec0">
    <vt:lpwstr/>
  </property>
  <property fmtid="{D5CDD505-2E9C-101B-9397-08002B2CF9AE}" pid="20" name="NewsType">
    <vt:lpwstr/>
  </property>
  <property fmtid="{D5CDD505-2E9C-101B-9397-08002B2CF9AE}" pid="21" name="Region">
    <vt:lpwstr/>
  </property>
  <property fmtid="{D5CDD505-2E9C-101B-9397-08002B2CF9AE}" pid="22" name="ItemType">
    <vt:lpwstr>169;#presentations|317da5a4-398e-4c38-b265-afd519770055;#188;#reference materials|52263385-1fc3-4323-8d6b-50c8f6c3c45d</vt:lpwstr>
  </property>
  <property fmtid="{D5CDD505-2E9C-101B-9397-08002B2CF9AE}" pid="23" name="Confidentiality">
    <vt:lpwstr>62;#partner ready|207d4327-6b5f-454c-8f06-5ab2802d5700</vt:lpwstr>
  </property>
  <property fmtid="{D5CDD505-2E9C-101B-9397-08002B2CF9AE}" pid="24" name="ga0c0bf70a6644469c61b3efa7025301">
    <vt:lpwstr/>
  </property>
  <property fmtid="{D5CDD505-2E9C-101B-9397-08002B2CF9AE}" pid="25" name="Industries">
    <vt:lpwstr/>
  </property>
  <property fmtid="{D5CDD505-2E9C-101B-9397-08002B2CF9AE}" pid="26" name="MSProducts">
    <vt:lpwstr/>
  </property>
  <property fmtid="{D5CDD505-2E9C-101B-9397-08002B2CF9AE}" pid="27" name="Competitors">
    <vt:lpwstr/>
  </property>
  <property fmtid="{D5CDD505-2E9C-101B-9397-08002B2CF9AE}" pid="28" name="SMSGDomain">
    <vt:lpwstr>21;#Cloud and Enterprise|adc2fe87-c79a-4ded-a449-3f86b954069d</vt:lpwstr>
  </property>
  <property fmtid="{D5CDD505-2E9C-101B-9397-08002B2CF9AE}" pid="29" name="ExperienceContentType">
    <vt:lpwstr/>
  </property>
  <property fmtid="{D5CDD505-2E9C-101B-9397-08002B2CF9AE}" pid="30" name="BusinessArchitecture">
    <vt:lpwstr>401;#modern data warehouses|73a3f3c0-b1f4-4059-b3f7-d568167cd895</vt:lpwstr>
  </property>
  <property fmtid="{D5CDD505-2E9C-101B-9397-08002B2CF9AE}" pid="31" name="Products">
    <vt:lpwstr>133;#Microsoft Azure HDInsight Service|caa4b4da-5318-4157-9150-05739acda99c</vt:lpwstr>
  </property>
  <property fmtid="{D5CDD505-2E9C-101B-9397-08002B2CF9AE}" pid="32" name="l6f004f21209409da86a713c0f24627d">
    <vt:lpwstr/>
  </property>
  <property fmtid="{D5CDD505-2E9C-101B-9397-08002B2CF9AE}" pid="33" name="MSProductsTaxHTField0">
    <vt:lpwstr/>
  </property>
  <property fmtid="{D5CDD505-2E9C-101B-9397-08002B2CF9AE}" pid="34" name="Languages">
    <vt:lpwstr/>
  </property>
  <property fmtid="{D5CDD505-2E9C-101B-9397-08002B2CF9AE}" pid="35" name="e8080b0481964c759b2c36ae49591b31">
    <vt:lpwstr/>
  </property>
  <property fmtid="{D5CDD505-2E9C-101B-9397-08002B2CF9AE}" pid="36" name="TechnicalLevel">
    <vt:lpwstr/>
  </property>
  <property fmtid="{D5CDD505-2E9C-101B-9397-08002B2CF9AE}" pid="37" name="Audiences">
    <vt:lpwstr/>
  </property>
  <property fmtid="{D5CDD505-2E9C-101B-9397-08002B2CF9AE}" pid="38" name="ldac8aee9d1f469e8cd8c3f8d6a615f2">
    <vt:lpwstr/>
  </property>
  <property fmtid="{D5CDD505-2E9C-101B-9397-08002B2CF9AE}" pid="39" name="EmployeeRole">
    <vt:lpwstr/>
  </property>
  <property fmtid="{D5CDD505-2E9C-101B-9397-08002B2CF9AE}" pid="40" name="NewsTopic">
    <vt:lpwstr/>
  </property>
  <property fmtid="{D5CDD505-2E9C-101B-9397-08002B2CF9AE}" pid="41" name="Roles">
    <vt:lpwstr/>
  </property>
  <property fmtid="{D5CDD505-2E9C-101B-9397-08002B2CF9AE}" pid="42" name="NewsSource">
    <vt:lpwstr/>
  </property>
  <property fmtid="{D5CDD505-2E9C-101B-9397-08002B2CF9AE}" pid="43" name="SMSGTags">
    <vt:lpwstr/>
  </property>
  <property fmtid="{D5CDD505-2E9C-101B-9397-08002B2CF9AE}" pid="44" name="MSPhysicalGeography">
    <vt:lpwstr/>
  </property>
  <property fmtid="{D5CDD505-2E9C-101B-9397-08002B2CF9AE}" pid="45" name="EnterpriseDomainTags">
    <vt:lpwstr/>
  </property>
  <property fmtid="{D5CDD505-2E9C-101B-9397-08002B2CF9AE}" pid="46" name="j3562c58ee414e028925bc902cfc01a1">
    <vt:lpwstr/>
  </property>
  <property fmtid="{D5CDD505-2E9C-101B-9397-08002B2CF9AE}" pid="47" name="Segments">
    <vt:lpwstr/>
  </property>
  <property fmtid="{D5CDD505-2E9C-101B-9397-08002B2CF9AE}" pid="48" name="Partners">
    <vt:lpwstr/>
  </property>
  <property fmtid="{D5CDD505-2E9C-101B-9397-08002B2CF9AE}" pid="49" name="ActivitiesAndPrograms">
    <vt:lpwstr>1447;#TechReady|ebdf1b7d-d34f-4ccf-ac45-ca5a756d5c65</vt:lpwstr>
  </property>
  <property fmtid="{D5CDD505-2E9C-101B-9397-08002B2CF9AE}" pid="50" name="la4444b61d19467597d63190b69ac227">
    <vt:lpwstr/>
  </property>
  <property fmtid="{D5CDD505-2E9C-101B-9397-08002B2CF9AE}" pid="51" name="Topics">
    <vt:lpwstr>277;#training|398cec6a-f8c1-47b1-8ae4-159176a4df1b</vt:lpwstr>
  </property>
  <property fmtid="{D5CDD505-2E9C-101B-9397-08002B2CF9AE}" pid="52" name="Groups">
    <vt:lpwstr>42;#Cloud and Enterprise Marketing Group|4f75e184-e5aa-4234-a07f-b032d60df254</vt:lpwstr>
  </property>
  <property fmtid="{D5CDD505-2E9C-101B-9397-08002B2CF9AE}" pid="53" name="Update Parent Child Relation(1)0">
    <vt:lpwstr>, </vt:lpwstr>
  </property>
  <property fmtid="{D5CDD505-2E9C-101B-9397-08002B2CF9AE}" pid="54" name="ODSWF1">
    <vt:lpwstr>, </vt:lpwstr>
  </property>
  <property fmtid="{D5CDD505-2E9C-101B-9397-08002B2CF9AE}" pid="55" name="ODSWF(1)0">
    <vt:lpwstr>, </vt:lpwstr>
  </property>
  <property fmtid="{D5CDD505-2E9C-101B-9397-08002B2CF9AE}" pid="56" name="Update Parent Child Relation(1)1">
    <vt:lpwstr>, </vt:lpwstr>
  </property>
  <property fmtid="{D5CDD505-2E9C-101B-9397-08002B2CF9AE}" pid="57" name="ODSWF2">
    <vt:lpwstr>, </vt:lpwstr>
  </property>
  <property fmtid="{D5CDD505-2E9C-101B-9397-08002B2CF9AE}" pid="58" name="ODSWF(1)1">
    <vt:lpwstr>, </vt:lpwstr>
  </property>
  <property fmtid="{D5CDD505-2E9C-101B-9397-08002B2CF9AE}" pid="59" name="ODSWF2(1)">
    <vt:lpwstr>, </vt:lpwstr>
  </property>
  <property fmtid="{D5CDD505-2E9C-101B-9397-08002B2CF9AE}" pid="60" name="ODSWF2(1)0">
    <vt:lpwstr>, </vt:lpwstr>
  </property>
  <property fmtid="{D5CDD505-2E9C-101B-9397-08002B2CF9AE}" pid="61" name="ODSWF(1)">
    <vt:lpwstr>, </vt:lpwstr>
  </property>
  <property fmtid="{D5CDD505-2E9C-101B-9397-08002B2CF9AE}" pid="62" name="_docset_NoMedatataSyncRequired">
    <vt:lpwstr>False</vt:lpwstr>
  </property>
  <property fmtid="{D5CDD505-2E9C-101B-9397-08002B2CF9AE}" pid="63" name="MSIP_Label_f42aa342-8706-4288-bd11-ebb85995028c_Enabled">
    <vt:lpwstr>True</vt:lpwstr>
  </property>
  <property fmtid="{D5CDD505-2E9C-101B-9397-08002B2CF9AE}" pid="64" name="MSIP_Label_f42aa342-8706-4288-bd11-ebb85995028c_SiteId">
    <vt:lpwstr>72f988bf-86f1-41af-91ab-2d7cd011db47</vt:lpwstr>
  </property>
  <property fmtid="{D5CDD505-2E9C-101B-9397-08002B2CF9AE}" pid="65" name="MSIP_Label_f42aa342-8706-4288-bd11-ebb85995028c_Ref">
    <vt:lpwstr>https://api.informationprotection.azure.com/api/72f988bf-86f1-41af-91ab-2d7cd011db47</vt:lpwstr>
  </property>
  <property fmtid="{D5CDD505-2E9C-101B-9397-08002B2CF9AE}" pid="66" name="MSIP_Label_f42aa342-8706-4288-bd11-ebb85995028c_Owner">
    <vt:lpwstr>mrchakra@microsoft.com</vt:lpwstr>
  </property>
  <property fmtid="{D5CDD505-2E9C-101B-9397-08002B2CF9AE}" pid="67" name="MSIP_Label_f42aa342-8706-4288-bd11-ebb85995028c_SetDate">
    <vt:lpwstr>2017-08-08T11:29:48.4831581+05:30</vt:lpwstr>
  </property>
  <property fmtid="{D5CDD505-2E9C-101B-9397-08002B2CF9AE}" pid="68" name="MSIP_Label_f42aa342-8706-4288-bd11-ebb85995028c_Name">
    <vt:lpwstr>General</vt:lpwstr>
  </property>
  <property fmtid="{D5CDD505-2E9C-101B-9397-08002B2CF9AE}" pid="69" name="MSIP_Label_f42aa342-8706-4288-bd11-ebb85995028c_Application">
    <vt:lpwstr>Microsoft Azure Information Protection</vt:lpwstr>
  </property>
  <property fmtid="{D5CDD505-2E9C-101B-9397-08002B2CF9AE}" pid="70" name="MSIP_Label_f42aa342-8706-4288-bd11-ebb85995028c_Extended_MSFT_Method">
    <vt:lpwstr>Automatic</vt:lpwstr>
  </property>
  <property fmtid="{D5CDD505-2E9C-101B-9397-08002B2CF9AE}" pid="71" name="Sensitivity">
    <vt:lpwstr>General</vt:lpwstr>
  </property>
</Properties>
</file>